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164" r:id="rId2"/>
    <p:sldMasterId id="2147484184" r:id="rId3"/>
  </p:sldMasterIdLst>
  <p:notesMasterIdLst>
    <p:notesMasterId r:id="rId46"/>
  </p:notesMasterIdLst>
  <p:handoutMasterIdLst>
    <p:handoutMasterId r:id="rId47"/>
  </p:handoutMasterIdLst>
  <p:sldIdLst>
    <p:sldId id="263" r:id="rId4"/>
    <p:sldId id="264" r:id="rId5"/>
    <p:sldId id="291" r:id="rId6"/>
    <p:sldId id="308" r:id="rId7"/>
    <p:sldId id="309"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8" r:id="rId30"/>
    <p:sldId id="287" r:id="rId31"/>
    <p:sldId id="299" r:id="rId32"/>
    <p:sldId id="289" r:id="rId33"/>
    <p:sldId id="310" r:id="rId34"/>
    <p:sldId id="292" r:id="rId35"/>
    <p:sldId id="293" r:id="rId36"/>
    <p:sldId id="294" r:id="rId37"/>
    <p:sldId id="295" r:id="rId38"/>
    <p:sldId id="296" r:id="rId39"/>
    <p:sldId id="297" r:id="rId40"/>
    <p:sldId id="298" r:id="rId41"/>
    <p:sldId id="302" r:id="rId42"/>
    <p:sldId id="303" r:id="rId43"/>
    <p:sldId id="311" r:id="rId44"/>
    <p:sldId id="262" r:id="rId45"/>
  </p:sldIdLst>
  <p:sldSz cx="9144000" cy="5143500" type="screen16x9"/>
  <p:notesSz cx="6858000" cy="9144000"/>
  <p:custShowLst>
    <p:custShow name="Presentazione personalizzata 1" id="0">
      <p:sldLst/>
    </p:custShow>
  </p:custShowLst>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25D25572-EA19-4742-BD97-178BA73C9EC1}">
          <p14:sldIdLst>
            <p14:sldId id="263"/>
            <p14:sldId id="264"/>
            <p14:sldId id="291"/>
            <p14:sldId id="308"/>
            <p14:sldId id="309"/>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8"/>
            <p14:sldId id="287"/>
            <p14:sldId id="299"/>
            <p14:sldId id="289"/>
            <p14:sldId id="310"/>
            <p14:sldId id="292"/>
            <p14:sldId id="293"/>
            <p14:sldId id="294"/>
            <p14:sldId id="295"/>
            <p14:sldId id="296"/>
            <p14:sldId id="297"/>
            <p14:sldId id="298"/>
            <p14:sldId id="302"/>
            <p14:sldId id="303"/>
            <p14:sldId id="311"/>
            <p14:sldId id="262"/>
          </p14:sldIdLst>
        </p14:section>
      </p14:sectionLst>
    </p:ext>
    <p:ext uri="{EFAFB233-063F-42B5-8137-9DF3F51BA10A}">
      <p15:sldGuideLst xmlns:p15="http://schemas.microsoft.com/office/powerpoint/2012/main">
        <p15:guide id="1" orient="horz" pos="1613">
          <p15:clr>
            <a:srgbClr val="A4A3A4"/>
          </p15:clr>
        </p15:guide>
        <p15:guide id="2" pos="28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B0D"/>
    <a:srgbClr val="0033CC"/>
    <a:srgbClr val="FF0066"/>
    <a:srgbClr val="3333FF"/>
    <a:srgbClr val="0066CC"/>
    <a:srgbClr val="090506"/>
    <a:srgbClr val="221E1F"/>
    <a:srgbClr val="DFD7D0"/>
    <a:srgbClr val="534998"/>
    <a:srgbClr val="748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0" autoAdjust="0"/>
    <p:restoredTop sz="98146" autoAdjust="0"/>
  </p:normalViewPr>
  <p:slideViewPr>
    <p:cSldViewPr snapToGrid="0">
      <p:cViewPr varScale="1">
        <p:scale>
          <a:sx n="95" d="100"/>
          <a:sy n="95" d="100"/>
        </p:scale>
        <p:origin x="750" y="84"/>
      </p:cViewPr>
      <p:guideLst>
        <p:guide orient="horz" pos="1613"/>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20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latin typeface="Arial"/>
            </a:endParaRPr>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6777E4-9475-8446-9C92-3FD7FFADEFA1}" type="datetimeFigureOut">
              <a:rPr lang="it-IT" smtClean="0">
                <a:latin typeface="Arial"/>
              </a:rPr>
              <a:pPr/>
              <a:t>02/11/2020</a:t>
            </a:fld>
            <a:endParaRPr lang="it-IT" dirty="0">
              <a:latin typeface="Arial"/>
            </a:endParaRPr>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latin typeface="Arial"/>
            </a:endParaRPr>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004876-7C41-8541-8A87-AC5A2920BFC6}" type="slidenum">
              <a:rPr lang="it-IT" smtClean="0">
                <a:latin typeface="Arial"/>
              </a:rPr>
              <a:pPr/>
              <a:t>‹N›</a:t>
            </a:fld>
            <a:endParaRPr lang="it-IT" dirty="0">
              <a:latin typeface="Arial"/>
            </a:endParaRPr>
          </a:p>
        </p:txBody>
      </p:sp>
    </p:spTree>
    <p:extLst>
      <p:ext uri="{BB962C8B-B14F-4D97-AF65-F5344CB8AC3E}">
        <p14:creationId xmlns:p14="http://schemas.microsoft.com/office/powerpoint/2010/main" val="2637137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11A086D9-B6C2-4543-93F1-7626B8D6DACC}" type="datetimeFigureOut">
              <a:rPr lang="it-IT" smtClean="0"/>
              <a:pPr/>
              <a:t>02/11/2020</a:t>
            </a:fld>
            <a:endParaRPr lang="it-IT" dirty="0"/>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Fare </a:t>
            </a:r>
            <a:r>
              <a:rPr lang="en-US" dirty="0" err="1"/>
              <a:t>clic</a:t>
            </a:r>
            <a:r>
              <a:rPr lang="en-US" dirty="0"/>
              <a:t> per </a:t>
            </a:r>
            <a:r>
              <a:rPr lang="en-US" dirty="0" err="1"/>
              <a:t>modificare</a:t>
            </a:r>
            <a:r>
              <a:rPr lang="en-US" dirty="0"/>
              <a:t> </a:t>
            </a:r>
            <a:r>
              <a:rPr lang="en-US" dirty="0" err="1"/>
              <a:t>gli</a:t>
            </a:r>
            <a:r>
              <a:rPr lang="en-US" dirty="0"/>
              <a:t> </a:t>
            </a:r>
            <a:r>
              <a:rPr lang="en-US" dirty="0" err="1"/>
              <a:t>stili</a:t>
            </a:r>
            <a:r>
              <a:rPr lang="en-US" dirty="0"/>
              <a:t> del </a:t>
            </a:r>
            <a:r>
              <a:rPr lang="en-US" dirty="0" err="1"/>
              <a:t>testo</a:t>
            </a:r>
            <a:r>
              <a:rPr lang="en-US" dirty="0"/>
              <a:t> </a:t>
            </a:r>
            <a:r>
              <a:rPr lang="en-US" dirty="0" err="1"/>
              <a:t>dello</a:t>
            </a:r>
            <a:r>
              <a:rPr lang="en-US" dirty="0"/>
              <a:t> schema</a:t>
            </a:r>
          </a:p>
          <a:p>
            <a:pPr lvl="1"/>
            <a:r>
              <a:rPr lang="en-US" dirty="0"/>
              <a:t>Secondo </a:t>
            </a:r>
            <a:r>
              <a:rPr lang="en-US" dirty="0" err="1"/>
              <a:t>livello</a:t>
            </a:r>
            <a:endParaRPr lang="en-US" dirty="0"/>
          </a:p>
          <a:p>
            <a:pPr lvl="2"/>
            <a:r>
              <a:rPr lang="en-US" dirty="0" err="1"/>
              <a:t>Terzo</a:t>
            </a:r>
            <a:r>
              <a:rPr lang="en-US" dirty="0"/>
              <a:t> </a:t>
            </a:r>
            <a:r>
              <a:rPr lang="en-US" dirty="0" err="1"/>
              <a:t>livello</a:t>
            </a:r>
            <a:endParaRPr lang="en-US" dirty="0"/>
          </a:p>
          <a:p>
            <a:pPr lvl="3"/>
            <a:r>
              <a:rPr lang="en-US" dirty="0"/>
              <a:t>Quarto </a:t>
            </a:r>
            <a:r>
              <a:rPr lang="en-US" dirty="0" err="1"/>
              <a:t>livello</a:t>
            </a:r>
            <a:endParaRPr lang="en-US" dirty="0"/>
          </a:p>
          <a:p>
            <a:pPr lvl="4"/>
            <a:r>
              <a:rPr lang="en-US" dirty="0" err="1"/>
              <a:t>Quinto</a:t>
            </a:r>
            <a:r>
              <a:rPr lang="en-US" dirty="0"/>
              <a:t> </a:t>
            </a:r>
            <a:r>
              <a:rPr lang="en-US" dirty="0" err="1"/>
              <a:t>livello</a:t>
            </a:r>
            <a:endParaRPr lang="it-IT" dirty="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D56EDDCE-EE65-6D48-ACA2-30328AA80092}" type="slidenum">
              <a:rPr lang="it-IT" smtClean="0"/>
              <a:pPr/>
              <a:t>‹N›</a:t>
            </a:fld>
            <a:endParaRPr lang="it-IT" dirty="0"/>
          </a:p>
        </p:txBody>
      </p:sp>
    </p:spTree>
    <p:extLst>
      <p:ext uri="{BB962C8B-B14F-4D97-AF65-F5344CB8AC3E}">
        <p14:creationId xmlns:p14="http://schemas.microsoft.com/office/powerpoint/2010/main" val="17463369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56EDDCE-EE65-6D48-ACA2-30328AA80092}" type="slidenum">
              <a:rPr lang="it-IT" smtClean="0"/>
              <a:pPr/>
              <a:t>5</a:t>
            </a:fld>
            <a:endParaRPr lang="it-IT" dirty="0"/>
          </a:p>
        </p:txBody>
      </p:sp>
    </p:spTree>
    <p:extLst>
      <p:ext uri="{BB962C8B-B14F-4D97-AF65-F5344CB8AC3E}">
        <p14:creationId xmlns:p14="http://schemas.microsoft.com/office/powerpoint/2010/main" val="345759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31800" y="3631904"/>
            <a:ext cx="5170290" cy="301324"/>
          </a:xfrm>
        </p:spPr>
        <p:txBody>
          <a:bodyPr/>
          <a:lstStyle>
            <a:lvl1pPr>
              <a:defRPr sz="2400">
                <a:solidFill>
                  <a:srgbClr val="FFFF00"/>
                </a:solidFill>
              </a:defRPr>
            </a:lvl1pPr>
          </a:lstStyle>
          <a:p>
            <a:r>
              <a:rPr lang="en-US" dirty="0"/>
              <a:t>Presentation Title</a:t>
            </a:r>
            <a:endParaRPr lang="en-GB" dirty="0"/>
          </a:p>
        </p:txBody>
      </p:sp>
      <p:sp>
        <p:nvSpPr>
          <p:cNvPr id="5" name="Segnaposto testo 4"/>
          <p:cNvSpPr>
            <a:spLocks noGrp="1"/>
          </p:cNvSpPr>
          <p:nvPr>
            <p:ph type="body" sz="quarter" idx="10" hasCustomPrompt="1"/>
          </p:nvPr>
        </p:nvSpPr>
        <p:spPr>
          <a:xfrm>
            <a:off x="733823" y="4481174"/>
            <a:ext cx="3273425" cy="366713"/>
          </a:xfrm>
          <a:prstGeom prst="rect">
            <a:avLst/>
          </a:prstGeom>
        </p:spPr>
        <p:txBody>
          <a:bodyPr vert="horz" lIns="0" tIns="0" rIns="0" bIns="0"/>
          <a:lstStyle>
            <a:lvl1pPr marL="0" indent="0">
              <a:lnSpc>
                <a:spcPts val="900"/>
              </a:lnSpc>
              <a:spcBef>
                <a:spcPts val="0"/>
              </a:spcBef>
              <a:buFontTx/>
              <a:buNone/>
              <a:defRPr sz="1400" baseline="0">
                <a:solidFill>
                  <a:srgbClr val="FFFF00"/>
                </a:solidFill>
                <a:latin typeface="Noto Sans Regular"/>
              </a:defRPr>
            </a:lvl1pPr>
            <a:lvl2pPr marL="0" indent="0">
              <a:lnSpc>
                <a:spcPts val="900"/>
              </a:lnSpc>
              <a:spcBef>
                <a:spcPts val="0"/>
              </a:spcBef>
              <a:buFontTx/>
              <a:buNone/>
              <a:defRPr sz="900" baseline="0">
                <a:solidFill>
                  <a:schemeClr val="bg2"/>
                </a:solidFill>
              </a:defRPr>
            </a:lvl2pPr>
            <a:lvl3pPr marL="0" indent="0">
              <a:lnSpc>
                <a:spcPts val="900"/>
              </a:lnSpc>
              <a:spcBef>
                <a:spcPts val="0"/>
              </a:spcBef>
              <a:buFontTx/>
              <a:buNone/>
              <a:defRPr sz="900" baseline="0">
                <a:solidFill>
                  <a:schemeClr val="bg2"/>
                </a:solidFill>
              </a:defRPr>
            </a:lvl3pPr>
            <a:lvl4pPr marL="0" indent="0">
              <a:lnSpc>
                <a:spcPts val="900"/>
              </a:lnSpc>
              <a:spcBef>
                <a:spcPts val="0"/>
              </a:spcBef>
              <a:buFontTx/>
              <a:buNone/>
              <a:defRPr sz="900" baseline="0">
                <a:solidFill>
                  <a:schemeClr val="bg2"/>
                </a:solidFill>
              </a:defRPr>
            </a:lvl4pPr>
            <a:lvl5pPr marL="0" indent="0">
              <a:lnSpc>
                <a:spcPts val="900"/>
              </a:lnSpc>
              <a:spcBef>
                <a:spcPts val="0"/>
              </a:spcBef>
              <a:buFontTx/>
              <a:buNone/>
              <a:defRPr sz="900" baseline="0">
                <a:solidFill>
                  <a:schemeClr val="bg2"/>
                </a:solidFill>
              </a:defRPr>
            </a:lvl5pPr>
          </a:lstStyle>
          <a:p>
            <a:pPr lvl="0"/>
            <a:r>
              <a:rPr lang="en-US" dirty="0"/>
              <a:t>Date, Place</a:t>
            </a:r>
            <a:endParaRPr lang="en-GB" dirty="0"/>
          </a:p>
        </p:txBody>
      </p:sp>
      <p:sp>
        <p:nvSpPr>
          <p:cNvPr id="4" name="Segnaposto testo 4"/>
          <p:cNvSpPr>
            <a:spLocks noGrp="1"/>
          </p:cNvSpPr>
          <p:nvPr>
            <p:ph type="body" sz="quarter" idx="11" hasCustomPrompt="1"/>
          </p:nvPr>
        </p:nvSpPr>
        <p:spPr>
          <a:xfrm>
            <a:off x="733823" y="4042084"/>
            <a:ext cx="5150519" cy="223424"/>
          </a:xfrm>
          <a:prstGeom prst="rect">
            <a:avLst/>
          </a:prstGeom>
        </p:spPr>
        <p:txBody>
          <a:bodyPr vert="horz" lIns="0" tIns="0" rIns="0" bIns="0"/>
          <a:lstStyle>
            <a:lvl1pPr marL="0" indent="0">
              <a:lnSpc>
                <a:spcPts val="1800"/>
              </a:lnSpc>
              <a:spcBef>
                <a:spcPts val="0"/>
              </a:spcBef>
              <a:buFontTx/>
              <a:buNone/>
              <a:defRPr sz="2000" baseline="0">
                <a:solidFill>
                  <a:srgbClr val="FFFF00"/>
                </a:solidFill>
                <a:latin typeface="Noto Sans Regular"/>
              </a:defRPr>
            </a:lvl1pPr>
            <a:lvl2pPr marL="0" indent="0">
              <a:lnSpc>
                <a:spcPts val="900"/>
              </a:lnSpc>
              <a:spcBef>
                <a:spcPts val="0"/>
              </a:spcBef>
              <a:buFontTx/>
              <a:buNone/>
              <a:defRPr sz="900" baseline="0">
                <a:solidFill>
                  <a:schemeClr val="bg2"/>
                </a:solidFill>
              </a:defRPr>
            </a:lvl2pPr>
            <a:lvl3pPr marL="0" indent="0">
              <a:lnSpc>
                <a:spcPts val="900"/>
              </a:lnSpc>
              <a:spcBef>
                <a:spcPts val="0"/>
              </a:spcBef>
              <a:buFontTx/>
              <a:buNone/>
              <a:defRPr sz="900" baseline="0">
                <a:solidFill>
                  <a:schemeClr val="bg2"/>
                </a:solidFill>
              </a:defRPr>
            </a:lvl3pPr>
            <a:lvl4pPr marL="0" indent="0">
              <a:lnSpc>
                <a:spcPts val="900"/>
              </a:lnSpc>
              <a:spcBef>
                <a:spcPts val="0"/>
              </a:spcBef>
              <a:buFontTx/>
              <a:buNone/>
              <a:defRPr sz="900" baseline="0">
                <a:solidFill>
                  <a:schemeClr val="bg2"/>
                </a:solidFill>
              </a:defRPr>
            </a:lvl4pPr>
            <a:lvl5pPr marL="0" indent="0">
              <a:lnSpc>
                <a:spcPts val="900"/>
              </a:lnSpc>
              <a:spcBef>
                <a:spcPts val="0"/>
              </a:spcBef>
              <a:buFontTx/>
              <a:buNone/>
              <a:defRPr sz="900" baseline="0">
                <a:solidFill>
                  <a:schemeClr val="bg2"/>
                </a:solidFill>
              </a:defRPr>
            </a:lvl5pPr>
          </a:lstStyle>
          <a:p>
            <a:pPr lvl="0"/>
            <a:r>
              <a:rPr lang="en-US" dirty="0"/>
              <a:t>Second Line Subtitle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 ELEMENT">
    <p:spTree>
      <p:nvGrpSpPr>
        <p:cNvPr id="1" name=""/>
        <p:cNvGrpSpPr/>
        <p:nvPr/>
      </p:nvGrpSpPr>
      <p:grpSpPr>
        <a:xfrm>
          <a:off x="0" y="0"/>
          <a:ext cx="0" cy="0"/>
          <a:chOff x="0" y="0"/>
          <a:chExt cx="0" cy="0"/>
        </a:xfrm>
      </p:grpSpPr>
      <p:sp>
        <p:nvSpPr>
          <p:cNvPr id="8" name="Segnaposto testo 4"/>
          <p:cNvSpPr>
            <a:spLocks noGrp="1"/>
          </p:cNvSpPr>
          <p:nvPr>
            <p:ph type="body" sz="quarter" idx="36" hasCustomPrompt="1"/>
          </p:nvPr>
        </p:nvSpPr>
        <p:spPr>
          <a:xfrm>
            <a:off x="425946" y="1214061"/>
            <a:ext cx="8250699" cy="1966554"/>
          </a:xfrm>
          <a:prstGeom prst="rect">
            <a:avLst/>
          </a:prstGeom>
        </p:spPr>
        <p:txBody>
          <a:bodyPr vert="horz" lIns="0" tIns="0" rIns="0" bIns="0"/>
          <a:lstStyle>
            <a:lvl1pPr marL="360000" indent="-360000">
              <a:lnSpc>
                <a:spcPts val="2400"/>
              </a:lnSpc>
              <a:spcBef>
                <a:spcPts val="0"/>
              </a:spcBef>
              <a:spcAft>
                <a:spcPts val="800"/>
              </a:spcAft>
              <a:buClr>
                <a:srgbClr val="FFFF00"/>
              </a:buClr>
              <a:buSzPct val="120000"/>
              <a:buFont typeface="Wingdings" panose="05000000000000000000" pitchFamily="2" charset="2"/>
              <a:buChar char="q"/>
              <a:defRPr sz="2000" kern="0" spc="30" baseline="0">
                <a:latin typeface="Arial Rounded MT Bold" panose="020F0704030504030204" pitchFamily="34" charset="0"/>
              </a:defRPr>
            </a:lvl1pPr>
            <a:lvl2pPr marL="457200" indent="0">
              <a:lnSpc>
                <a:spcPts val="1700"/>
              </a:lnSpc>
              <a:spcBef>
                <a:spcPts val="500"/>
              </a:spcBef>
              <a:buFontTx/>
              <a:buNone/>
              <a:defRPr sz="1100" kern="0" spc="30" baseline="0"/>
            </a:lvl2pPr>
            <a:lvl3pPr marL="914400" indent="0">
              <a:lnSpc>
                <a:spcPts val="1500"/>
              </a:lnSpc>
              <a:spcBef>
                <a:spcPts val="500"/>
              </a:spcBef>
              <a:buFontTx/>
              <a:buNone/>
              <a:defRPr sz="1000" kern="0" spc="30" baseline="0"/>
            </a:lvl3pPr>
            <a:lvl4pPr marL="1371600" indent="0">
              <a:lnSpc>
                <a:spcPts val="1400"/>
              </a:lnSpc>
              <a:spcBef>
                <a:spcPts val="500"/>
              </a:spcBef>
              <a:buFontTx/>
              <a:buNone/>
              <a:defRPr sz="900" kern="0" spc="30" baseline="0"/>
            </a:lvl4pPr>
            <a:lvl5pPr marL="1828800" indent="0">
              <a:lnSpc>
                <a:spcPts val="1300"/>
              </a:lnSpc>
              <a:spcBef>
                <a:spcPts val="500"/>
              </a:spcBef>
              <a:buFontTx/>
              <a:buNone/>
              <a:defRPr sz="900" kern="0" spc="30" baseline="0"/>
            </a:lvl5pPr>
          </a:lstStyle>
          <a:p>
            <a:pPr lvl="0"/>
            <a:r>
              <a:rPr lang="en-US" dirty="0" err="1"/>
              <a:t>Etiam</a:t>
            </a:r>
            <a:r>
              <a:rPr lang="en-US" dirty="0"/>
              <a:t> </a:t>
            </a:r>
            <a:r>
              <a:rPr lang="en-US" dirty="0" err="1"/>
              <a:t>bibendum</a:t>
            </a:r>
            <a:endParaRPr lang="en-US" dirty="0"/>
          </a:p>
          <a:p>
            <a:pPr lvl="0"/>
            <a:r>
              <a:rPr lang="en-US" dirty="0" err="1"/>
              <a:t>Sed</a:t>
            </a:r>
            <a:r>
              <a:rPr lang="en-US" dirty="0"/>
              <a:t> </a:t>
            </a:r>
            <a:r>
              <a:rPr lang="en-US" dirty="0" err="1"/>
              <a:t>porta</a:t>
            </a:r>
            <a:endParaRPr lang="en-US" dirty="0"/>
          </a:p>
          <a:p>
            <a:pPr lvl="0"/>
            <a:r>
              <a:rPr lang="en-US" dirty="0" err="1"/>
              <a:t>Quisque</a:t>
            </a:r>
            <a:r>
              <a:rPr lang="en-US" dirty="0"/>
              <a:t> non </a:t>
            </a:r>
            <a:r>
              <a:rPr lang="en-US" dirty="0" err="1"/>
              <a:t>commodo</a:t>
            </a:r>
            <a:endParaRPr lang="en-US" dirty="0"/>
          </a:p>
        </p:txBody>
      </p:sp>
      <p:sp>
        <p:nvSpPr>
          <p:cNvPr id="4" name="Titolo 3"/>
          <p:cNvSpPr>
            <a:spLocks noGrp="1"/>
          </p:cNvSpPr>
          <p:nvPr>
            <p:ph type="title" hasCustomPrompt="1"/>
          </p:nvPr>
        </p:nvSpPr>
        <p:spPr>
          <a:xfrm>
            <a:off x="484584" y="339538"/>
            <a:ext cx="7053542" cy="574862"/>
          </a:xfrm>
        </p:spPr>
        <p:txBody>
          <a:bodyPr/>
          <a:lstStyle/>
          <a:p>
            <a:r>
              <a:rPr lang="en-US" dirty="0"/>
              <a:t>Title here, no </a:t>
            </a:r>
            <a:r>
              <a:rPr lang="en-US" dirty="0" err="1"/>
              <a:t>commodo</a:t>
            </a:r>
            <a:r>
              <a:rPr lang="en-US" dirty="0"/>
              <a:t> </a:t>
            </a:r>
            <a:r>
              <a:rPr lang="en-US" dirty="0" err="1"/>
              <a:t>ipsum</a:t>
            </a:r>
            <a:r>
              <a:rPr lang="en-US" dirty="0"/>
              <a:t>.</a:t>
            </a:r>
            <a:endParaRPr lang="en-GB" dirty="0"/>
          </a:p>
        </p:txBody>
      </p:sp>
    </p:spTree>
    <p:extLst>
      <p:ext uri="{BB962C8B-B14F-4D97-AF65-F5344CB8AC3E}">
        <p14:creationId xmlns:p14="http://schemas.microsoft.com/office/powerpoint/2010/main" val="405941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4" name="Immagine 3" descr="x google-00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1919" y="0"/>
            <a:ext cx="9144000" cy="5143500"/>
          </a:xfrm>
          <a:prstGeom prst="rect">
            <a:avLst/>
          </a:prstGeom>
          <a:ln>
            <a:noFill/>
          </a:ln>
          <a:effectLst>
            <a:softEdge rad="457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a:extLst>
              <a:ext uri="{FF2B5EF4-FFF2-40B4-BE49-F238E27FC236}">
                <a16:creationId xmlns:a16="http://schemas.microsoft.com/office/drawing/2014/main" id="{3793678C-38E9-4D7F-B6E0-D8A1475F8EA9}"/>
              </a:ext>
            </a:extLst>
          </p:cNvPr>
          <p:cNvSpPr/>
          <p:nvPr userDrawn="1"/>
        </p:nvSpPr>
        <p:spPr>
          <a:xfrm>
            <a:off x="1962369" y="1735280"/>
            <a:ext cx="6061750" cy="2092881"/>
          </a:xfrm>
          <a:prstGeom prst="rect">
            <a:avLst/>
          </a:prstGeom>
          <a:solidFill>
            <a:schemeClr val="tx2">
              <a:lumMod val="90000"/>
            </a:schemeClr>
          </a:solidFill>
          <a:effectLst>
            <a:glow rad="139700">
              <a:schemeClr val="accent3">
                <a:satMod val="175000"/>
                <a:alpha val="40000"/>
              </a:schemeClr>
            </a:glow>
            <a:softEdge rad="127000"/>
          </a:effectLst>
          <a:scene3d>
            <a:camera prst="perspectiveContrastingRightFacing"/>
            <a:lightRig rig="threePt" dir="t"/>
          </a:scene3d>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it-IT" sz="13000" b="1" cap="none" spc="0" dirty="0">
                <a:ln/>
                <a:solidFill>
                  <a:srgbClr val="FFFF00"/>
                </a:solidFill>
                <a:effectLst>
                  <a:reflection blurRad="6350" stA="55000" endA="300" endPos="45500" dir="5400000" sy="-100000" algn="bl" rotWithShape="0"/>
                </a:effectLst>
                <a:latin typeface="Arial Rounded MT Bold" panose="020F0704030504030204" pitchFamily="34" charset="0"/>
              </a:rPr>
              <a:t>Grazie!</a:t>
            </a:r>
          </a:p>
        </p:txBody>
      </p:sp>
    </p:spTree>
    <p:extLst>
      <p:ext uri="{BB962C8B-B14F-4D97-AF65-F5344CB8AC3E}">
        <p14:creationId xmlns:p14="http://schemas.microsoft.com/office/powerpoint/2010/main" val="19167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731800" y="3351193"/>
            <a:ext cx="5170290" cy="301324"/>
          </a:xfrm>
          <a:prstGeom prst="rect">
            <a:avLst/>
          </a:prstGeom>
        </p:spPr>
        <p:txBody>
          <a:bodyPr vert="horz" lIns="0" tIns="0" rIns="0" bIns="0" rtlCol="0" anchor="t" anchorCtr="0">
            <a:noAutofit/>
          </a:bodyPr>
          <a:lstStyle/>
          <a:p>
            <a:r>
              <a:rPr lang="en-GB" dirty="0"/>
              <a:t>Presentation Title</a:t>
            </a:r>
          </a:p>
        </p:txBody>
      </p:sp>
      <p:grpSp>
        <p:nvGrpSpPr>
          <p:cNvPr id="11" name="Gruppo 10"/>
          <p:cNvGrpSpPr/>
          <p:nvPr userDrawn="1"/>
        </p:nvGrpSpPr>
        <p:grpSpPr>
          <a:xfrm>
            <a:off x="1" y="0"/>
            <a:ext cx="9143999" cy="5143500"/>
            <a:chOff x="1" y="0"/>
            <a:chExt cx="9143999" cy="5143500"/>
          </a:xfrm>
        </p:grpSpPr>
        <p:grpSp>
          <p:nvGrpSpPr>
            <p:cNvPr id="6" name="Gruppo 5"/>
            <p:cNvGrpSpPr/>
            <p:nvPr userDrawn="1"/>
          </p:nvGrpSpPr>
          <p:grpSpPr>
            <a:xfrm>
              <a:off x="1" y="0"/>
              <a:ext cx="9143999" cy="5143500"/>
              <a:chOff x="1" y="0"/>
              <a:chExt cx="9143999" cy="5143500"/>
            </a:xfrm>
          </p:grpSpPr>
          <p:pic>
            <p:nvPicPr>
              <p:cNvPr id="3" name="Immagin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9143999" cy="5143500"/>
              </a:xfrm>
              <a:prstGeom prst="rect">
                <a:avLst/>
              </a:prstGeom>
            </p:spPr>
          </p:pic>
          <p:pic>
            <p:nvPicPr>
              <p:cNvPr id="5" name="Immagin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08008" y="1049154"/>
                <a:ext cx="2415942" cy="2423826"/>
              </a:xfrm>
              <a:prstGeom prst="ellipse">
                <a:avLst/>
              </a:prstGeom>
            </p:spPr>
          </p:pic>
        </p:grpSp>
        <p:pic>
          <p:nvPicPr>
            <p:cNvPr id="9" name="Immagine 8"/>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212851" y="3935896"/>
              <a:ext cx="323850" cy="565150"/>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457200" rtl="0" eaLnBrk="1" latinLnBrk="0" hangingPunct="1">
        <a:lnSpc>
          <a:spcPts val="2400"/>
        </a:lnSpc>
        <a:spcBef>
          <a:spcPct val="0"/>
        </a:spcBef>
        <a:buNone/>
        <a:defRPr sz="1800" b="0" i="0" kern="1200" spc="50" baseline="0">
          <a:solidFill>
            <a:schemeClr val="bg2"/>
          </a:solidFill>
          <a:latin typeface="Noto Sans SemiBol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Oval 15"/>
          <p:cNvSpPr/>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b="23320"/>
          <a:stretch/>
        </p:blipFill>
        <p:spPr>
          <a:xfrm>
            <a:off x="6456759" y="4572000"/>
            <a:ext cx="745301" cy="571500"/>
          </a:xfrm>
          <a:prstGeom prst="rect">
            <a:avLst/>
          </a:prstGeom>
        </p:spPr>
      </p:pic>
      <p:sp>
        <p:nvSpPr>
          <p:cNvPr id="2" name="Title Placeholder 1"/>
          <p:cNvSpPr>
            <a:spLocks noGrp="1"/>
          </p:cNvSpPr>
          <p:nvPr>
            <p:ph type="title"/>
          </p:nvPr>
        </p:nvSpPr>
        <p:spPr>
          <a:xfrm>
            <a:off x="484584" y="339538"/>
            <a:ext cx="7053542" cy="571500"/>
          </a:xfrm>
          <a:prstGeom prst="rect">
            <a:avLst/>
          </a:prstGeom>
        </p:spPr>
        <p:txBody>
          <a:bodyPr vert="horz" lIns="91440" tIns="45720" rIns="91440" bIns="45720" rtlCol="0" anchor="t">
            <a:noAutofit/>
          </a:bodyPr>
          <a:lstStyle/>
          <a:p>
            <a:r>
              <a:rPr lang="it-IT" dirty="0"/>
              <a:t>Titolo</a:t>
            </a:r>
            <a:endParaRPr lang="en-US" dirty="0"/>
          </a:p>
        </p:txBody>
      </p:sp>
      <p:pic>
        <p:nvPicPr>
          <p:cNvPr id="15" name="Immagin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8007350" y="98506"/>
            <a:ext cx="1019176" cy="1026695"/>
          </a:xfrm>
          <a:prstGeom prst="ellipse">
            <a:avLst/>
          </a:prstGeom>
        </p:spPr>
      </p:pic>
      <p:sp>
        <p:nvSpPr>
          <p:cNvPr id="11" name="Segnaposto numero diapositiva 10"/>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E06-65F4-4239-BDDE-D1409A268B91}" type="slidenum">
              <a:rPr lang="it-IT" smtClean="0"/>
              <a:t>‹N›</a:t>
            </a:fld>
            <a:endParaRPr lang="it-IT"/>
          </a:p>
        </p:txBody>
      </p:sp>
    </p:spTree>
    <p:extLst>
      <p:ext uri="{BB962C8B-B14F-4D97-AF65-F5344CB8AC3E}">
        <p14:creationId xmlns:p14="http://schemas.microsoft.com/office/powerpoint/2010/main" val="3498944575"/>
      </p:ext>
    </p:extLst>
  </p:cSld>
  <p:clrMap bg1="dk1" tx1="lt1" bg2="dk2" tx2="lt2" accent1="accent1" accent2="accent2" accent3="accent3" accent4="accent4" accent5="accent5" accent6="accent6" hlink="hlink" folHlink="folHlink"/>
  <p:sldLayoutIdLst>
    <p:sldLayoutId id="214748418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342900" rtl="0" eaLnBrk="1" latinLnBrk="0" hangingPunct="1">
        <a:spcBef>
          <a:spcPct val="0"/>
        </a:spcBef>
        <a:buNone/>
        <a:defRPr sz="3200" b="0" i="0" kern="1200">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D819946-9FA5-4F52-BE16-CC349A6C9ED6}" type="slidenum">
              <a:rPr lang="it-IT" smtClean="0"/>
              <a:t>‹N›</a:t>
            </a:fld>
            <a:endParaRPr lang="it-IT"/>
          </a:p>
        </p:txBody>
      </p:sp>
    </p:spTree>
    <p:extLst>
      <p:ext uri="{BB962C8B-B14F-4D97-AF65-F5344CB8AC3E}">
        <p14:creationId xmlns:p14="http://schemas.microsoft.com/office/powerpoint/2010/main" val="4090208080"/>
      </p:ext>
    </p:extLst>
  </p:cSld>
  <p:clrMap bg1="dk1" tx1="lt1" bg2="dk2" tx2="lt2" accent1="accent1" accent2="accent2" accent3="accent3" accent4="accent4" accent5="accent5" accent6="accent6" hlink="hlink" folHlink="folHlink"/>
  <p:sldLayoutIdLst>
    <p:sldLayoutId id="214748418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svg"/></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hyperlink" Target="http://www.acdv.it/" TargetMode="External"/><Relationship Id="rId7" Type="http://schemas.openxmlformats.org/officeDocument/2006/relationships/image" Target="../media/image39.sv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8.png"/><Relationship Id="rId5" Type="http://schemas.openxmlformats.org/officeDocument/2006/relationships/image" Target="../media/image41.jpeg"/><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03182" y="3070046"/>
            <a:ext cx="6737636" cy="995180"/>
          </a:xfrm>
        </p:spPr>
        <p:txBody>
          <a:bodyPr/>
          <a:lstStyle/>
          <a:p>
            <a:pPr algn="ctr">
              <a:lnSpc>
                <a:spcPct val="100000"/>
              </a:lnSpc>
            </a:pPr>
            <a:r>
              <a:rPr lang="en-GB" sz="3600" dirty="0"/>
              <a:t>Associazione</a:t>
            </a:r>
            <a:br>
              <a:rPr lang="en-GB" sz="3600" dirty="0"/>
            </a:br>
            <a:r>
              <a:rPr lang="en-GB" sz="3600" dirty="0"/>
              <a:t>Controllo del Vicinato - ACdV</a:t>
            </a:r>
          </a:p>
        </p:txBody>
      </p:sp>
      <p:sp>
        <p:nvSpPr>
          <p:cNvPr id="4" name="Segnaposto testo 3"/>
          <p:cNvSpPr>
            <a:spLocks noGrp="1"/>
          </p:cNvSpPr>
          <p:nvPr>
            <p:ph type="body" sz="quarter" idx="11"/>
          </p:nvPr>
        </p:nvSpPr>
        <p:spPr>
          <a:xfrm>
            <a:off x="631832" y="4471747"/>
            <a:ext cx="5150519" cy="223424"/>
          </a:xfrm>
        </p:spPr>
        <p:txBody>
          <a:bodyPr/>
          <a:lstStyle/>
          <a:p>
            <a:r>
              <a:rPr lang="en-GB" dirty="0" err="1"/>
              <a:t>Luogo</a:t>
            </a:r>
            <a:endParaRPr lang="en-GB" dirty="0"/>
          </a:p>
        </p:txBody>
      </p:sp>
      <p:sp>
        <p:nvSpPr>
          <p:cNvPr id="7" name="Segnaposto testo 3">
            <a:extLst>
              <a:ext uri="{FF2B5EF4-FFF2-40B4-BE49-F238E27FC236}">
                <a16:creationId xmlns:a16="http://schemas.microsoft.com/office/drawing/2014/main" id="{7F94F3EF-7935-4BF6-B552-A76F6B351A8C}"/>
              </a:ext>
            </a:extLst>
          </p:cNvPr>
          <p:cNvSpPr txBox="1">
            <a:spLocks/>
          </p:cNvSpPr>
          <p:nvPr/>
        </p:nvSpPr>
        <p:spPr>
          <a:xfrm>
            <a:off x="631832" y="4717666"/>
            <a:ext cx="2516614" cy="223424"/>
          </a:xfrm>
          <a:prstGeom prst="rect">
            <a:avLst/>
          </a:prstGeom>
        </p:spPr>
        <p:txBody>
          <a:bodyPr vert="horz" lIns="0" tIns="0" rIns="0" bIns="0"/>
          <a:lstStyle>
            <a:lvl1pPr marL="0" indent="0" algn="l" defTabSz="457200" rtl="0" eaLnBrk="1" latinLnBrk="0" hangingPunct="1">
              <a:lnSpc>
                <a:spcPts val="1800"/>
              </a:lnSpc>
              <a:spcBef>
                <a:spcPts val="0"/>
              </a:spcBef>
              <a:buFontTx/>
              <a:buNone/>
              <a:defRPr sz="2000" kern="1200" baseline="0">
                <a:solidFill>
                  <a:srgbClr val="FFFF00"/>
                </a:solidFill>
                <a:latin typeface="Noto Sans Regular"/>
                <a:ea typeface="+mn-ea"/>
                <a:cs typeface="+mn-cs"/>
              </a:defRPr>
            </a:lvl1pPr>
            <a:lvl2pPr marL="0" indent="0" algn="l" defTabSz="457200" rtl="0" eaLnBrk="1" latinLnBrk="0" hangingPunct="1">
              <a:lnSpc>
                <a:spcPts val="900"/>
              </a:lnSpc>
              <a:spcBef>
                <a:spcPts val="0"/>
              </a:spcBef>
              <a:buFontTx/>
              <a:buNone/>
              <a:defRPr sz="900" kern="1200" baseline="0">
                <a:solidFill>
                  <a:schemeClr val="bg2"/>
                </a:solidFill>
                <a:latin typeface="+mn-lt"/>
                <a:ea typeface="+mn-ea"/>
                <a:cs typeface="+mn-cs"/>
              </a:defRPr>
            </a:lvl2pPr>
            <a:lvl3pPr marL="0" indent="0" algn="l" defTabSz="457200" rtl="0" eaLnBrk="1" latinLnBrk="0" hangingPunct="1">
              <a:lnSpc>
                <a:spcPts val="900"/>
              </a:lnSpc>
              <a:spcBef>
                <a:spcPts val="0"/>
              </a:spcBef>
              <a:buFontTx/>
              <a:buNone/>
              <a:defRPr sz="900" kern="1200" baseline="0">
                <a:solidFill>
                  <a:schemeClr val="bg2"/>
                </a:solidFill>
                <a:latin typeface="+mn-lt"/>
                <a:ea typeface="+mn-ea"/>
                <a:cs typeface="+mn-cs"/>
              </a:defRPr>
            </a:lvl3pPr>
            <a:lvl4pPr marL="0" indent="0" algn="l" defTabSz="457200" rtl="0" eaLnBrk="1" latinLnBrk="0" hangingPunct="1">
              <a:lnSpc>
                <a:spcPts val="900"/>
              </a:lnSpc>
              <a:spcBef>
                <a:spcPts val="0"/>
              </a:spcBef>
              <a:buFontTx/>
              <a:buNone/>
              <a:defRPr sz="900" kern="1200" baseline="0">
                <a:solidFill>
                  <a:schemeClr val="bg2"/>
                </a:solidFill>
                <a:latin typeface="+mn-lt"/>
                <a:ea typeface="+mn-ea"/>
                <a:cs typeface="+mn-cs"/>
              </a:defRPr>
            </a:lvl4pPr>
            <a:lvl5pPr marL="0" indent="0" algn="l" defTabSz="457200" rtl="0" eaLnBrk="1" latinLnBrk="0" hangingPunct="1">
              <a:lnSpc>
                <a:spcPts val="900"/>
              </a:lnSpc>
              <a:spcBef>
                <a:spcPts val="0"/>
              </a:spcBef>
              <a:buFontTx/>
              <a:buNone/>
              <a:defRPr sz="900" kern="1200" baseline="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400" dirty="0"/>
              <a:t>Data</a:t>
            </a:r>
          </a:p>
        </p:txBody>
      </p:sp>
    </p:spTree>
    <p:extLst>
      <p:ext uri="{BB962C8B-B14F-4D97-AF65-F5344CB8AC3E}">
        <p14:creationId xmlns:p14="http://schemas.microsoft.com/office/powerpoint/2010/main" val="316804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BB02E9E-48E9-43E7-94E4-9F5ACDE46CE2}"/>
              </a:ext>
            </a:extLst>
          </p:cNvPr>
          <p:cNvSpPr>
            <a:spLocks noGrp="1"/>
          </p:cNvSpPr>
          <p:nvPr>
            <p:ph type="body" sz="quarter" idx="36"/>
          </p:nvPr>
        </p:nvSpPr>
        <p:spPr>
          <a:xfrm>
            <a:off x="425946" y="962059"/>
            <a:ext cx="8250699" cy="3375816"/>
          </a:xfrm>
        </p:spPr>
        <p:txBody>
          <a:bodyPr/>
          <a:lstStyle/>
          <a:p>
            <a:pPr>
              <a:spcAft>
                <a:spcPts val="0"/>
              </a:spcAft>
              <a:buNone/>
              <a:defRPr/>
            </a:pPr>
            <a:r>
              <a:rPr lang="it-IT" sz="2000" dirty="0">
                <a:latin typeface="Arial Rounded MT Bold"/>
                <a:cs typeface="Arial Rounded MT Bold"/>
              </a:rPr>
              <a:t>Ecco solo alcuni esempi:</a:t>
            </a:r>
          </a:p>
          <a:p>
            <a:pPr>
              <a:spcAft>
                <a:spcPts val="0"/>
              </a:spcAft>
              <a:buNone/>
              <a:defRPr/>
            </a:pPr>
            <a:endParaRPr lang="it-IT" sz="2000" dirty="0">
              <a:latin typeface="Arial Rounded MT Bold"/>
              <a:cs typeface="Arial Rounded MT Bold"/>
            </a:endParaRPr>
          </a:p>
          <a:p>
            <a:pPr>
              <a:spcAft>
                <a:spcPts val="0"/>
              </a:spcAft>
              <a:buClr>
                <a:srgbClr val="FFFF00"/>
              </a:buClr>
              <a:buFont typeface="Wingdings" panose="05000000000000000000" pitchFamily="2" charset="2"/>
              <a:buChar char="ü"/>
              <a:defRPr/>
            </a:pPr>
            <a:r>
              <a:rPr lang="it-IT" sz="2000" dirty="0">
                <a:latin typeface="Arial Rounded MT Bold"/>
                <a:cs typeface="Arial Rounded MT Bold"/>
              </a:rPr>
              <a:t>Allarme di casa non inserito quando ci allontaniamo anche per brevi periodi</a:t>
            </a:r>
          </a:p>
          <a:p>
            <a:pPr>
              <a:spcAft>
                <a:spcPts val="0"/>
              </a:spcAft>
              <a:buClr>
                <a:srgbClr val="FFFF00"/>
              </a:buClr>
              <a:buFont typeface="Wingdings" panose="05000000000000000000" pitchFamily="2" charset="2"/>
              <a:buChar char="ü"/>
              <a:defRPr/>
            </a:pPr>
            <a:endParaRPr lang="it-IT" sz="2000" dirty="0">
              <a:latin typeface="Arial Rounded MT Bold"/>
              <a:cs typeface="Arial Rounded MT Bold"/>
            </a:endParaRPr>
          </a:p>
          <a:p>
            <a:pPr>
              <a:spcAft>
                <a:spcPts val="0"/>
              </a:spcAft>
              <a:buClr>
                <a:srgbClr val="FFFF00"/>
              </a:buClr>
              <a:buFont typeface="Wingdings" panose="05000000000000000000" pitchFamily="2" charset="2"/>
              <a:buChar char="ü"/>
              <a:defRPr/>
            </a:pPr>
            <a:r>
              <a:rPr lang="it-IT" sz="2000" dirty="0">
                <a:latin typeface="Arial Rounded MT Bold"/>
                <a:cs typeface="Arial Rounded MT Bold"/>
              </a:rPr>
              <a:t>Porte e finestre lasciate aperte anche quando non è necessario</a:t>
            </a:r>
          </a:p>
          <a:p>
            <a:pPr>
              <a:spcAft>
                <a:spcPts val="0"/>
              </a:spcAft>
              <a:buClr>
                <a:srgbClr val="FFFF00"/>
              </a:buClr>
              <a:buFont typeface="Wingdings" panose="05000000000000000000" pitchFamily="2" charset="2"/>
              <a:buChar char="ü"/>
              <a:defRPr/>
            </a:pPr>
            <a:endParaRPr lang="it-IT" sz="2000" dirty="0">
              <a:latin typeface="Arial Rounded MT Bold"/>
              <a:cs typeface="Arial Rounded MT Bold"/>
            </a:endParaRPr>
          </a:p>
          <a:p>
            <a:pPr>
              <a:spcAft>
                <a:spcPts val="0"/>
              </a:spcAft>
              <a:buClr>
                <a:srgbClr val="FFFF00"/>
              </a:buClr>
              <a:buFont typeface="Wingdings" panose="05000000000000000000" pitchFamily="2" charset="2"/>
              <a:buChar char="ü"/>
              <a:defRPr/>
            </a:pPr>
            <a:r>
              <a:rPr lang="it-IT" sz="2000" dirty="0">
                <a:latin typeface="Arial Rounded MT Bold"/>
                <a:cs typeface="Arial Rounded MT Bold"/>
              </a:rPr>
              <a:t>Diffusione di informazioni sulle nostre assenze e i nostri spostamenti</a:t>
            </a:r>
          </a:p>
          <a:p>
            <a:pPr>
              <a:spcAft>
                <a:spcPts val="0"/>
              </a:spcAft>
              <a:buClr>
                <a:srgbClr val="FFFF00"/>
              </a:buClr>
              <a:buFont typeface="Wingdings" panose="05000000000000000000" pitchFamily="2" charset="2"/>
              <a:buChar char="ü"/>
              <a:defRPr/>
            </a:pPr>
            <a:endParaRPr lang="it-IT" sz="2000" dirty="0">
              <a:latin typeface="Arial Rounded MT Bold"/>
              <a:cs typeface="Arial Rounded MT Bold"/>
            </a:endParaRPr>
          </a:p>
          <a:p>
            <a:pPr>
              <a:spcAft>
                <a:spcPts val="0"/>
              </a:spcAft>
              <a:buClr>
                <a:srgbClr val="FFFF00"/>
              </a:buClr>
              <a:buFont typeface="Wingdings" panose="05000000000000000000" pitchFamily="2" charset="2"/>
              <a:buChar char="ü"/>
              <a:defRPr/>
            </a:pPr>
            <a:r>
              <a:rPr lang="it-IT" sz="2000" dirty="0">
                <a:latin typeface="Arial Rounded MT Bold"/>
                <a:cs typeface="Arial Rounded MT Bold"/>
              </a:rPr>
              <a:t>Indifferenza verso le emergenze del vicino e a quello che succede nel nostro ambiente</a:t>
            </a:r>
          </a:p>
          <a:p>
            <a:endParaRPr lang="it-IT" sz="2000" dirty="0"/>
          </a:p>
        </p:txBody>
      </p:sp>
      <p:sp>
        <p:nvSpPr>
          <p:cNvPr id="3" name="Titolo 2">
            <a:extLst>
              <a:ext uri="{FF2B5EF4-FFF2-40B4-BE49-F238E27FC236}">
                <a16:creationId xmlns:a16="http://schemas.microsoft.com/office/drawing/2014/main" id="{7014372A-E204-4727-AD49-3B33285534E8}"/>
              </a:ext>
            </a:extLst>
          </p:cNvPr>
          <p:cNvSpPr>
            <a:spLocks noGrp="1"/>
          </p:cNvSpPr>
          <p:nvPr>
            <p:ph type="title"/>
          </p:nvPr>
        </p:nvSpPr>
        <p:spPr/>
        <p:txBody>
          <a:bodyPr/>
          <a:lstStyle/>
          <a:p>
            <a:r>
              <a:rPr lang="it-IT" dirty="0"/>
              <a:t>Vulnerabilità Comportamentali</a:t>
            </a:r>
          </a:p>
        </p:txBody>
      </p:sp>
    </p:spTree>
    <p:extLst>
      <p:ext uri="{BB962C8B-B14F-4D97-AF65-F5344CB8AC3E}">
        <p14:creationId xmlns:p14="http://schemas.microsoft.com/office/powerpoint/2010/main" val="23577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BD09138-9694-41AB-BCB4-7BACB949BBC0}"/>
              </a:ext>
            </a:extLst>
          </p:cNvPr>
          <p:cNvSpPr>
            <a:spLocks noGrp="1"/>
          </p:cNvSpPr>
          <p:nvPr>
            <p:ph type="body" sz="quarter" idx="36"/>
          </p:nvPr>
        </p:nvSpPr>
        <p:spPr>
          <a:xfrm>
            <a:off x="446650" y="1328582"/>
            <a:ext cx="8250699" cy="1966554"/>
          </a:xfrm>
        </p:spPr>
        <p:txBody>
          <a:bodyPr/>
          <a:lstStyle/>
          <a:p>
            <a:pPr>
              <a:spcAft>
                <a:spcPts val="600"/>
              </a:spcAft>
              <a:buNone/>
              <a:defRPr/>
            </a:pPr>
            <a:r>
              <a:rPr lang="it-IT" sz="2000" dirty="0">
                <a:latin typeface="Arial Rounded MT Bold"/>
              </a:rPr>
              <a:t>Le nostre case sono costruite per essere belle e funzionali ma, spesso, non per essere sicure:</a:t>
            </a:r>
          </a:p>
          <a:p>
            <a:pPr>
              <a:spcAft>
                <a:spcPts val="600"/>
              </a:spcAft>
              <a:buNone/>
              <a:defRPr/>
            </a:pPr>
            <a:endParaRPr lang="it-IT" sz="2000" dirty="0">
              <a:latin typeface="Arial Rounded MT Bold"/>
            </a:endParaRPr>
          </a:p>
          <a:p>
            <a:pPr>
              <a:spcAft>
                <a:spcPts val="600"/>
              </a:spcAft>
              <a:buFont typeface="Wingdings" panose="05000000000000000000" pitchFamily="2" charset="2"/>
              <a:buChar char="Ø"/>
              <a:defRPr/>
            </a:pPr>
            <a:r>
              <a:rPr lang="it-IT" sz="2000" dirty="0">
                <a:latin typeface="Arial Rounded MT Bold"/>
              </a:rPr>
              <a:t>Ogni casa ha le sue vulnerabilità strutturali e i suoi punti deboli</a:t>
            </a:r>
          </a:p>
          <a:p>
            <a:pPr>
              <a:spcAft>
                <a:spcPts val="600"/>
              </a:spcAft>
              <a:buFont typeface="Wingdings" panose="05000000000000000000" pitchFamily="2" charset="2"/>
              <a:buChar char="Ø"/>
              <a:defRPr/>
            </a:pPr>
            <a:r>
              <a:rPr lang="it-IT" sz="2000" dirty="0">
                <a:latin typeface="Arial Rounded MT Bold"/>
              </a:rPr>
              <a:t>I ladri sono bravissimi a scoprirli</a:t>
            </a:r>
          </a:p>
          <a:p>
            <a:pPr marL="0" indent="0">
              <a:spcAft>
                <a:spcPts val="600"/>
              </a:spcAft>
              <a:buNone/>
              <a:defRPr/>
            </a:pPr>
            <a:endParaRPr lang="it-IT" sz="2000" dirty="0">
              <a:latin typeface="Arial Rounded MT Bold"/>
            </a:endParaRPr>
          </a:p>
          <a:p>
            <a:pPr>
              <a:spcAft>
                <a:spcPts val="600"/>
              </a:spcAft>
              <a:buNone/>
              <a:defRPr/>
            </a:pPr>
            <a:r>
              <a:rPr lang="it-IT" sz="2000" dirty="0">
                <a:solidFill>
                  <a:srgbClr val="FFFF00"/>
                </a:solidFill>
                <a:latin typeface="Arial Rounded MT Bold"/>
              </a:rPr>
              <a:t>Dobbiamo anticiparli, individuando ed eliminando i punti deboli delle nostre case.</a:t>
            </a:r>
          </a:p>
          <a:p>
            <a:endParaRPr lang="it-IT" dirty="0"/>
          </a:p>
        </p:txBody>
      </p:sp>
      <p:sp>
        <p:nvSpPr>
          <p:cNvPr id="3" name="Titolo 2">
            <a:extLst>
              <a:ext uri="{FF2B5EF4-FFF2-40B4-BE49-F238E27FC236}">
                <a16:creationId xmlns:a16="http://schemas.microsoft.com/office/drawing/2014/main" id="{0B4ECBAC-218E-4A78-A9A9-81818C2B2A7E}"/>
              </a:ext>
            </a:extLst>
          </p:cNvPr>
          <p:cNvSpPr>
            <a:spLocks noGrp="1"/>
          </p:cNvSpPr>
          <p:nvPr>
            <p:ph type="title"/>
          </p:nvPr>
        </p:nvSpPr>
        <p:spPr/>
        <p:txBody>
          <a:bodyPr/>
          <a:lstStyle/>
          <a:p>
            <a:r>
              <a:rPr lang="it-IT" dirty="0"/>
              <a:t>Vulnerabilità Strutturali</a:t>
            </a:r>
            <a:br>
              <a:rPr lang="it-IT" dirty="0"/>
            </a:br>
            <a:endParaRPr lang="it-IT" dirty="0"/>
          </a:p>
        </p:txBody>
      </p:sp>
    </p:spTree>
    <p:extLst>
      <p:ext uri="{BB962C8B-B14F-4D97-AF65-F5344CB8AC3E}">
        <p14:creationId xmlns:p14="http://schemas.microsoft.com/office/powerpoint/2010/main" val="299630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AD03725E-B5B3-4A79-8D96-F755DF8E3DB6}"/>
              </a:ext>
            </a:extLst>
          </p:cNvPr>
          <p:cNvSpPr>
            <a:spLocks noGrp="1"/>
          </p:cNvSpPr>
          <p:nvPr>
            <p:ph type="body" sz="quarter" idx="36"/>
          </p:nvPr>
        </p:nvSpPr>
        <p:spPr>
          <a:xfrm>
            <a:off x="425946" y="1224335"/>
            <a:ext cx="8250699" cy="1966554"/>
          </a:xfrm>
        </p:spPr>
        <p:txBody>
          <a:bodyPr/>
          <a:lstStyle/>
          <a:p>
            <a:pPr marL="0" indent="0">
              <a:buNone/>
            </a:pPr>
            <a:r>
              <a:rPr lang="it-IT" dirty="0"/>
              <a:t>L’ambiente intorno alle nostre abitazioni può presentare delle vulnerabilità che possono favorire l’azione dei ladri:</a:t>
            </a:r>
          </a:p>
          <a:p>
            <a:pPr marL="0" indent="0">
              <a:buNone/>
            </a:pPr>
            <a:endParaRPr lang="it-IT" dirty="0"/>
          </a:p>
          <a:p>
            <a:r>
              <a:rPr lang="it-IT" dirty="0"/>
              <a:t>Strade poco frequentate</a:t>
            </a:r>
          </a:p>
          <a:p>
            <a:r>
              <a:rPr lang="it-IT" dirty="0"/>
              <a:t>Abitazioni vicine a "punti di osservazione"</a:t>
            </a:r>
          </a:p>
          <a:p>
            <a:r>
              <a:rPr lang="it-IT" dirty="0"/>
              <a:t>Abitazioni vicine a vie di fuga, ecc.</a:t>
            </a:r>
          </a:p>
          <a:p>
            <a:endParaRPr lang="it-IT" dirty="0"/>
          </a:p>
          <a:p>
            <a:pPr marL="0" indent="0">
              <a:buNone/>
            </a:pPr>
            <a:r>
              <a:rPr lang="it-IT" dirty="0">
                <a:solidFill>
                  <a:srgbClr val="FFFF00"/>
                </a:solidFill>
              </a:rPr>
              <a:t>È importante essere consapevoli della loro esistenza quando decidiamo di applicare la prevenzione passiva per rafforzare la resistenza della nostra abitazione.</a:t>
            </a:r>
          </a:p>
          <a:p>
            <a:endParaRPr lang="it-IT" dirty="0"/>
          </a:p>
        </p:txBody>
      </p:sp>
      <p:sp>
        <p:nvSpPr>
          <p:cNvPr id="3" name="Titolo 2">
            <a:extLst>
              <a:ext uri="{FF2B5EF4-FFF2-40B4-BE49-F238E27FC236}">
                <a16:creationId xmlns:a16="http://schemas.microsoft.com/office/drawing/2014/main" id="{813C6DDE-8210-485F-B4FB-041A0FEC7C9E}"/>
              </a:ext>
            </a:extLst>
          </p:cNvPr>
          <p:cNvSpPr>
            <a:spLocks noGrp="1"/>
          </p:cNvSpPr>
          <p:nvPr>
            <p:ph type="title"/>
          </p:nvPr>
        </p:nvSpPr>
        <p:spPr/>
        <p:txBody>
          <a:bodyPr/>
          <a:lstStyle/>
          <a:p>
            <a:r>
              <a:rPr lang="it-IT" dirty="0"/>
              <a:t>Vulnerabilità Ambientali</a:t>
            </a:r>
            <a:br>
              <a:rPr lang="it-IT" dirty="0"/>
            </a:br>
            <a:endParaRPr lang="it-IT" dirty="0"/>
          </a:p>
        </p:txBody>
      </p:sp>
    </p:spTree>
    <p:extLst>
      <p:ext uri="{BB962C8B-B14F-4D97-AF65-F5344CB8AC3E}">
        <p14:creationId xmlns:p14="http://schemas.microsoft.com/office/powerpoint/2010/main" val="402396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A68A0860-7659-43E8-87A7-19EBBA5604CD}"/>
              </a:ext>
            </a:extLst>
          </p:cNvPr>
          <p:cNvSpPr>
            <a:spLocks noGrp="1"/>
          </p:cNvSpPr>
          <p:nvPr>
            <p:ph type="body" sz="quarter" idx="36"/>
          </p:nvPr>
        </p:nvSpPr>
        <p:spPr>
          <a:xfrm>
            <a:off x="425946" y="1720837"/>
            <a:ext cx="8250699" cy="1966554"/>
          </a:xfrm>
        </p:spPr>
        <p:txBody>
          <a:bodyPr/>
          <a:lstStyle/>
          <a:p>
            <a:r>
              <a:rPr lang="it-IT" dirty="0"/>
              <a:t>Il nostro status può rappresentare una vulnerabilità in sé.</a:t>
            </a:r>
          </a:p>
          <a:p>
            <a:endParaRPr lang="it-IT" dirty="0"/>
          </a:p>
          <a:p>
            <a:r>
              <a:rPr lang="it-IT" dirty="0"/>
              <a:t>Ad esempio, vivere da soli è una vulnerabilità, perché quando usciamo è certo che in casa non ci sarà nessuno.</a:t>
            </a:r>
          </a:p>
          <a:p>
            <a:endParaRPr lang="it-IT" dirty="0"/>
          </a:p>
          <a:p>
            <a:pPr marL="0" indent="0">
              <a:buNone/>
            </a:pPr>
            <a:r>
              <a:rPr lang="it-IT" dirty="0">
                <a:solidFill>
                  <a:srgbClr val="FFFF00"/>
                </a:solidFill>
              </a:rPr>
              <a:t>Queste vulnerabilità non sono facili da eliminare e bisogna considerarle quando si fa prevenzione.</a:t>
            </a:r>
          </a:p>
        </p:txBody>
      </p:sp>
      <p:sp>
        <p:nvSpPr>
          <p:cNvPr id="3" name="Titolo 2">
            <a:extLst>
              <a:ext uri="{FF2B5EF4-FFF2-40B4-BE49-F238E27FC236}">
                <a16:creationId xmlns:a16="http://schemas.microsoft.com/office/drawing/2014/main" id="{8973C770-4D3B-4024-8180-0BA35D3CFB75}"/>
              </a:ext>
            </a:extLst>
          </p:cNvPr>
          <p:cNvSpPr>
            <a:spLocks noGrp="1"/>
          </p:cNvSpPr>
          <p:nvPr>
            <p:ph type="title"/>
          </p:nvPr>
        </p:nvSpPr>
        <p:spPr/>
        <p:txBody>
          <a:bodyPr/>
          <a:lstStyle/>
          <a:p>
            <a:r>
              <a:rPr lang="it-IT" dirty="0"/>
              <a:t>Vulnerabilità di Status</a:t>
            </a:r>
            <a:br>
              <a:rPr lang="it-IT" dirty="0"/>
            </a:br>
            <a:endParaRPr lang="it-IT" dirty="0"/>
          </a:p>
        </p:txBody>
      </p:sp>
    </p:spTree>
    <p:extLst>
      <p:ext uri="{BB962C8B-B14F-4D97-AF65-F5344CB8AC3E}">
        <p14:creationId xmlns:p14="http://schemas.microsoft.com/office/powerpoint/2010/main" val="127015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left)">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A896EB74-07E5-492B-9A2E-7CAA2AC2954B}"/>
              </a:ext>
            </a:extLst>
          </p:cNvPr>
          <p:cNvSpPr>
            <a:spLocks noGrp="1"/>
          </p:cNvSpPr>
          <p:nvPr>
            <p:ph type="body" sz="quarter" idx="36"/>
          </p:nvPr>
        </p:nvSpPr>
        <p:spPr>
          <a:xfrm>
            <a:off x="425946" y="988027"/>
            <a:ext cx="8250699" cy="4002613"/>
          </a:xfrm>
        </p:spPr>
        <p:txBody>
          <a:bodyPr/>
          <a:lstStyle/>
          <a:p>
            <a:pPr marL="0" indent="0">
              <a:lnSpc>
                <a:spcPct val="100000"/>
              </a:lnSpc>
              <a:spcBef>
                <a:spcPts val="600"/>
              </a:spcBef>
              <a:spcAft>
                <a:spcPts val="0"/>
              </a:spcAft>
              <a:buNone/>
            </a:pPr>
            <a:r>
              <a:rPr lang="it-IT" dirty="0"/>
              <a:t>Nelle nostre case e nell’ambiente circostante possono presentarsi delle vulnerabilità temporanee che i ladri possono sfruttare a loro vantaggio: </a:t>
            </a:r>
          </a:p>
          <a:p>
            <a:pPr marL="0" indent="0">
              <a:lnSpc>
                <a:spcPct val="100000"/>
              </a:lnSpc>
              <a:spcBef>
                <a:spcPts val="600"/>
              </a:spcBef>
              <a:spcAft>
                <a:spcPts val="0"/>
              </a:spcAft>
              <a:buNone/>
            </a:pPr>
            <a:endParaRPr lang="it-IT" dirty="0"/>
          </a:p>
          <a:p>
            <a:pPr>
              <a:lnSpc>
                <a:spcPct val="100000"/>
              </a:lnSpc>
              <a:spcBef>
                <a:spcPts val="600"/>
              </a:spcBef>
              <a:spcAft>
                <a:spcPts val="0"/>
              </a:spcAft>
            </a:pPr>
            <a:r>
              <a:rPr lang="it-IT" dirty="0"/>
              <a:t>Mercati ed eventi che si svolgono vicino alle nostre abitazioni</a:t>
            </a:r>
          </a:p>
          <a:p>
            <a:pPr>
              <a:lnSpc>
                <a:spcPct val="100000"/>
              </a:lnSpc>
              <a:spcBef>
                <a:spcPts val="600"/>
              </a:spcBef>
              <a:spcAft>
                <a:spcPts val="0"/>
              </a:spcAft>
            </a:pPr>
            <a:r>
              <a:rPr lang="it-IT" dirty="0"/>
              <a:t>Lavori di ristrutturazione nella nostra abitazione o intorno ad essa</a:t>
            </a:r>
          </a:p>
          <a:p>
            <a:pPr>
              <a:lnSpc>
                <a:spcPct val="100000"/>
              </a:lnSpc>
              <a:spcBef>
                <a:spcPts val="600"/>
              </a:spcBef>
              <a:spcAft>
                <a:spcPts val="0"/>
              </a:spcAft>
            </a:pPr>
            <a:r>
              <a:rPr lang="it-IT" dirty="0"/>
              <a:t>Traslochi, ecc.</a:t>
            </a:r>
          </a:p>
          <a:p>
            <a:pPr>
              <a:lnSpc>
                <a:spcPct val="100000"/>
              </a:lnSpc>
              <a:spcBef>
                <a:spcPts val="600"/>
              </a:spcBef>
              <a:spcAft>
                <a:spcPts val="0"/>
              </a:spcAft>
            </a:pPr>
            <a:endParaRPr lang="it-IT" dirty="0"/>
          </a:p>
          <a:p>
            <a:pPr marL="0" indent="0">
              <a:lnSpc>
                <a:spcPct val="100000"/>
              </a:lnSpc>
              <a:spcBef>
                <a:spcPts val="600"/>
              </a:spcBef>
              <a:spcAft>
                <a:spcPts val="0"/>
              </a:spcAft>
              <a:buNone/>
            </a:pPr>
            <a:r>
              <a:rPr lang="it-IT" dirty="0">
                <a:solidFill>
                  <a:srgbClr val="FFFF00"/>
                </a:solidFill>
              </a:rPr>
              <a:t>In tutti questi casi accettiamo che estranei circolino intorno o all'interno della nostra abitazione.</a:t>
            </a:r>
          </a:p>
          <a:p>
            <a:pPr>
              <a:lnSpc>
                <a:spcPct val="100000"/>
              </a:lnSpc>
              <a:spcBef>
                <a:spcPts val="600"/>
              </a:spcBef>
              <a:spcAft>
                <a:spcPts val="0"/>
              </a:spcAft>
            </a:pPr>
            <a:endParaRPr lang="it-IT" dirty="0"/>
          </a:p>
        </p:txBody>
      </p:sp>
      <p:sp>
        <p:nvSpPr>
          <p:cNvPr id="3" name="Titolo 2">
            <a:extLst>
              <a:ext uri="{FF2B5EF4-FFF2-40B4-BE49-F238E27FC236}">
                <a16:creationId xmlns:a16="http://schemas.microsoft.com/office/drawing/2014/main" id="{A6F1138D-E9EC-4199-8C9B-CD0484963A71}"/>
              </a:ext>
            </a:extLst>
          </p:cNvPr>
          <p:cNvSpPr>
            <a:spLocks noGrp="1"/>
          </p:cNvSpPr>
          <p:nvPr>
            <p:ph type="title"/>
          </p:nvPr>
        </p:nvSpPr>
        <p:spPr/>
        <p:txBody>
          <a:bodyPr/>
          <a:lstStyle/>
          <a:p>
            <a:r>
              <a:rPr lang="it-IT" dirty="0"/>
              <a:t>Vulnerabilità Temporanee</a:t>
            </a:r>
          </a:p>
        </p:txBody>
      </p:sp>
    </p:spTree>
    <p:extLst>
      <p:ext uri="{BB962C8B-B14F-4D97-AF65-F5344CB8AC3E}">
        <p14:creationId xmlns:p14="http://schemas.microsoft.com/office/powerpoint/2010/main" val="250383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50216CFA-8F82-40D9-BD5F-053B2D599633}"/>
              </a:ext>
            </a:extLst>
          </p:cNvPr>
          <p:cNvSpPr>
            <a:spLocks noGrp="1"/>
          </p:cNvSpPr>
          <p:nvPr>
            <p:ph type="body" sz="quarter" idx="36"/>
          </p:nvPr>
        </p:nvSpPr>
        <p:spPr>
          <a:xfrm>
            <a:off x="425946" y="1253799"/>
            <a:ext cx="8250699" cy="1966554"/>
          </a:xfrm>
        </p:spPr>
        <p:txBody>
          <a:bodyPr/>
          <a:lstStyle/>
          <a:p>
            <a:pPr marL="0" indent="0">
              <a:buNone/>
            </a:pPr>
            <a:r>
              <a:rPr lang="it-IT" dirty="0"/>
              <a:t>La sorveglianza organizzata (mobile o fissa) deve essere effettuata da </a:t>
            </a:r>
            <a:r>
              <a:rPr lang="it-IT" u="sng" dirty="0"/>
              <a:t>professionisti</a:t>
            </a:r>
            <a:r>
              <a:rPr lang="it-IT" dirty="0"/>
              <a:t> per avere un buon effetto deterrente:</a:t>
            </a:r>
          </a:p>
          <a:p>
            <a:pPr marL="0" indent="0">
              <a:buNone/>
            </a:pPr>
            <a:endParaRPr lang="it-IT" dirty="0"/>
          </a:p>
          <a:p>
            <a:r>
              <a:rPr lang="it-IT" dirty="0"/>
              <a:t>Forze dell’Ordine</a:t>
            </a:r>
          </a:p>
          <a:p>
            <a:r>
              <a:rPr lang="it-IT" dirty="0"/>
              <a:t>Polizia o sicurezza privata</a:t>
            </a:r>
          </a:p>
          <a:p>
            <a:endParaRPr lang="it-IT" dirty="0"/>
          </a:p>
          <a:p>
            <a:pPr marL="0" indent="0">
              <a:buNone/>
            </a:pPr>
            <a:r>
              <a:rPr lang="it-IT" dirty="0">
                <a:solidFill>
                  <a:srgbClr val="FFFF00"/>
                </a:solidFill>
              </a:rPr>
              <a:t>Ha però un problema: non può essere dappertutto e nello stesso momento</a:t>
            </a:r>
          </a:p>
        </p:txBody>
      </p:sp>
      <p:sp>
        <p:nvSpPr>
          <p:cNvPr id="3" name="Titolo 2">
            <a:extLst>
              <a:ext uri="{FF2B5EF4-FFF2-40B4-BE49-F238E27FC236}">
                <a16:creationId xmlns:a16="http://schemas.microsoft.com/office/drawing/2014/main" id="{7AEB41AE-8FEA-4981-8D37-1557832D3527}"/>
              </a:ext>
            </a:extLst>
          </p:cNvPr>
          <p:cNvSpPr>
            <a:spLocks noGrp="1"/>
          </p:cNvSpPr>
          <p:nvPr>
            <p:ph type="title"/>
          </p:nvPr>
        </p:nvSpPr>
        <p:spPr/>
        <p:txBody>
          <a:bodyPr/>
          <a:lstStyle/>
          <a:p>
            <a:r>
              <a:rPr lang="it-IT" dirty="0"/>
              <a:t>Sorveglianza Organizzata</a:t>
            </a:r>
          </a:p>
        </p:txBody>
      </p:sp>
    </p:spTree>
    <p:extLst>
      <p:ext uri="{BB962C8B-B14F-4D97-AF65-F5344CB8AC3E}">
        <p14:creationId xmlns:p14="http://schemas.microsoft.com/office/powerpoint/2010/main" val="184808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ipe(left)">
                                      <p:cBhvr>
                                        <p:cTn id="2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506544C-FE1A-4957-939D-4B2503EE0EC1}"/>
              </a:ext>
            </a:extLst>
          </p:cNvPr>
          <p:cNvSpPr>
            <a:spLocks noGrp="1"/>
          </p:cNvSpPr>
          <p:nvPr>
            <p:ph type="body" sz="quarter" idx="36"/>
          </p:nvPr>
        </p:nvSpPr>
        <p:spPr>
          <a:xfrm>
            <a:off x="713618" y="1553112"/>
            <a:ext cx="8250699" cy="2772308"/>
          </a:xfrm>
        </p:spPr>
        <p:txBody>
          <a:bodyPr/>
          <a:lstStyle/>
          <a:p>
            <a:pPr>
              <a:buFont typeface="Wingdings" panose="05000000000000000000" pitchFamily="2" charset="2"/>
              <a:buChar char="v"/>
            </a:pPr>
            <a:r>
              <a:rPr lang="it-IT" dirty="0"/>
              <a:t>Sistemi di allarme elettronico</a:t>
            </a:r>
          </a:p>
          <a:p>
            <a:pPr>
              <a:buFont typeface="Wingdings" panose="05000000000000000000" pitchFamily="2" charset="2"/>
              <a:buChar char="v"/>
            </a:pPr>
            <a:endParaRPr lang="it-IT" dirty="0"/>
          </a:p>
          <a:p>
            <a:pPr>
              <a:buFont typeface="Wingdings" panose="05000000000000000000" pitchFamily="2" charset="2"/>
              <a:buChar char="v"/>
            </a:pPr>
            <a:r>
              <a:rPr lang="it-IT" dirty="0"/>
              <a:t>Videosorveglianza</a:t>
            </a:r>
          </a:p>
          <a:p>
            <a:endParaRPr lang="it-IT" dirty="0"/>
          </a:p>
          <a:p>
            <a:endParaRPr lang="it-IT" dirty="0"/>
          </a:p>
          <a:p>
            <a:pPr marL="0" indent="0">
              <a:buNone/>
            </a:pPr>
            <a:r>
              <a:rPr lang="it-IT" dirty="0">
                <a:solidFill>
                  <a:srgbClr val="FFFF00"/>
                </a:solidFill>
              </a:rPr>
              <a:t>Sono efficaci se attivano le altre forme di sorveglianza</a:t>
            </a:r>
          </a:p>
          <a:p>
            <a:endParaRPr lang="it-IT" dirty="0"/>
          </a:p>
        </p:txBody>
      </p:sp>
      <p:sp>
        <p:nvSpPr>
          <p:cNvPr id="3" name="Titolo 2">
            <a:extLst>
              <a:ext uri="{FF2B5EF4-FFF2-40B4-BE49-F238E27FC236}">
                <a16:creationId xmlns:a16="http://schemas.microsoft.com/office/drawing/2014/main" id="{4C02660C-E2EE-43CC-BB7B-280207A3AECE}"/>
              </a:ext>
            </a:extLst>
          </p:cNvPr>
          <p:cNvSpPr>
            <a:spLocks noGrp="1"/>
          </p:cNvSpPr>
          <p:nvPr>
            <p:ph type="title"/>
          </p:nvPr>
        </p:nvSpPr>
        <p:spPr/>
        <p:txBody>
          <a:bodyPr/>
          <a:lstStyle/>
          <a:p>
            <a:r>
              <a:rPr lang="it-IT" dirty="0"/>
              <a:t>Sorveglianza Elettronica</a:t>
            </a:r>
          </a:p>
        </p:txBody>
      </p:sp>
    </p:spTree>
    <p:extLst>
      <p:ext uri="{BB962C8B-B14F-4D97-AF65-F5344CB8AC3E}">
        <p14:creationId xmlns:p14="http://schemas.microsoft.com/office/powerpoint/2010/main" val="394537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wipe(left)">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31F9D6D7-65AF-4F11-8A48-0AAD217D2DEC}"/>
              </a:ext>
            </a:extLst>
          </p:cNvPr>
          <p:cNvSpPr>
            <a:spLocks noGrp="1"/>
          </p:cNvSpPr>
          <p:nvPr>
            <p:ph type="body" sz="quarter" idx="36"/>
          </p:nvPr>
        </p:nvSpPr>
        <p:spPr>
          <a:xfrm>
            <a:off x="425946" y="1583929"/>
            <a:ext cx="8250699" cy="1966554"/>
          </a:xfrm>
        </p:spPr>
        <p:txBody>
          <a:bodyPr/>
          <a:lstStyle/>
          <a:p>
            <a:pPr>
              <a:buFont typeface="Wingdings" panose="05000000000000000000" pitchFamily="2" charset="2"/>
              <a:buChar char="ü"/>
            </a:pPr>
            <a:r>
              <a:rPr lang="it-IT" dirty="0"/>
              <a:t>È rappresentata dalla nostra conoscenza dei luoghi, delle persone e delle situazioni presenti nel nostro piccolo ambiente (conoscenza di dettaglio che non hanno nemmeno le Forze dell’Ordine).</a:t>
            </a:r>
          </a:p>
          <a:p>
            <a:pPr>
              <a:buFont typeface="Wingdings" panose="05000000000000000000" pitchFamily="2" charset="2"/>
              <a:buChar char="ü"/>
            </a:pPr>
            <a:endParaRPr lang="it-IT" dirty="0"/>
          </a:p>
          <a:p>
            <a:pPr>
              <a:buFont typeface="Wingdings" panose="05000000000000000000" pitchFamily="2" charset="2"/>
              <a:buChar char="ü"/>
            </a:pPr>
            <a:r>
              <a:rPr lang="it-IT" dirty="0"/>
              <a:t>È operativa virtualmente h24.</a:t>
            </a:r>
          </a:p>
          <a:p>
            <a:pPr>
              <a:buFont typeface="Wingdings" panose="05000000000000000000" pitchFamily="2" charset="2"/>
              <a:buChar char="ü"/>
            </a:pPr>
            <a:endParaRPr lang="it-IT" dirty="0"/>
          </a:p>
        </p:txBody>
      </p:sp>
      <p:sp>
        <p:nvSpPr>
          <p:cNvPr id="3" name="Titolo 2">
            <a:extLst>
              <a:ext uri="{FF2B5EF4-FFF2-40B4-BE49-F238E27FC236}">
                <a16:creationId xmlns:a16="http://schemas.microsoft.com/office/drawing/2014/main" id="{21C040BC-8DD8-42B7-ADCE-47AE33FA8953}"/>
              </a:ext>
            </a:extLst>
          </p:cNvPr>
          <p:cNvSpPr>
            <a:spLocks noGrp="1"/>
          </p:cNvSpPr>
          <p:nvPr>
            <p:ph type="title"/>
          </p:nvPr>
        </p:nvSpPr>
        <p:spPr/>
        <p:txBody>
          <a:bodyPr/>
          <a:lstStyle/>
          <a:p>
            <a:r>
              <a:rPr lang="it-IT" dirty="0"/>
              <a:t>Sorveglianza Spontanea</a:t>
            </a:r>
          </a:p>
        </p:txBody>
      </p:sp>
    </p:spTree>
    <p:extLst>
      <p:ext uri="{BB962C8B-B14F-4D97-AF65-F5344CB8AC3E}">
        <p14:creationId xmlns:p14="http://schemas.microsoft.com/office/powerpoint/2010/main" val="31289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85196B7-372E-451C-AB17-D0051D2D2A99}"/>
              </a:ext>
            </a:extLst>
          </p:cNvPr>
          <p:cNvPicPr>
            <a:picLocks noChangeAspect="1"/>
          </p:cNvPicPr>
          <p:nvPr/>
        </p:nvPicPr>
        <p:blipFill>
          <a:blip r:embed="rId2">
            <a:alphaModFix amt="66000"/>
          </a:blip>
          <a:stretch>
            <a:fillRect/>
          </a:stretch>
        </p:blipFill>
        <p:spPr>
          <a:xfrm>
            <a:off x="2640461" y="2885252"/>
            <a:ext cx="3405881" cy="2258248"/>
          </a:xfrm>
          <a:prstGeom prst="rect">
            <a:avLst/>
          </a:prstGeom>
          <a:ln>
            <a:noFill/>
          </a:ln>
          <a:effectLst>
            <a:softEdge rad="279400"/>
          </a:effectLst>
        </p:spPr>
      </p:pic>
      <p:sp>
        <p:nvSpPr>
          <p:cNvPr id="2" name="Segnaposto testo 1">
            <a:extLst>
              <a:ext uri="{FF2B5EF4-FFF2-40B4-BE49-F238E27FC236}">
                <a16:creationId xmlns:a16="http://schemas.microsoft.com/office/drawing/2014/main" id="{C0A9C06D-E0B4-4DE7-A35E-C57D7D949091}"/>
              </a:ext>
            </a:extLst>
          </p:cNvPr>
          <p:cNvSpPr>
            <a:spLocks noGrp="1"/>
          </p:cNvSpPr>
          <p:nvPr>
            <p:ph type="body" sz="quarter" idx="36"/>
          </p:nvPr>
        </p:nvSpPr>
        <p:spPr>
          <a:xfrm>
            <a:off x="425946" y="1162694"/>
            <a:ext cx="8250699" cy="1966554"/>
          </a:xfrm>
        </p:spPr>
        <p:txBody>
          <a:bodyPr/>
          <a:lstStyle/>
          <a:p>
            <a:pPr algn="just">
              <a:lnSpc>
                <a:spcPct val="150000"/>
              </a:lnSpc>
              <a:buFont typeface="Wingdings" panose="05000000000000000000" pitchFamily="2" charset="2"/>
              <a:buChar char="v"/>
            </a:pPr>
            <a:r>
              <a:rPr lang="it-IT" sz="2800" dirty="0">
                <a:solidFill>
                  <a:schemeClr val="tx2">
                    <a:lumMod val="60000"/>
                    <a:lumOff val="40000"/>
                  </a:schemeClr>
                </a:solidFill>
                <a:ea typeface="Arial Rounded MT Bold" panose="020F0704030504030204" pitchFamily="34" charset="0"/>
                <a:cs typeface="Arial Rounded MT Bold" panose="020F0704030504030204" pitchFamily="34" charset="0"/>
              </a:rPr>
              <a:t>Per applicare le migliori strategie di prevenzione passiva bisogna adottare il punto di vista del ladro!</a:t>
            </a:r>
          </a:p>
        </p:txBody>
      </p:sp>
      <p:sp>
        <p:nvSpPr>
          <p:cNvPr id="3" name="Titolo 2">
            <a:extLst>
              <a:ext uri="{FF2B5EF4-FFF2-40B4-BE49-F238E27FC236}">
                <a16:creationId xmlns:a16="http://schemas.microsoft.com/office/drawing/2014/main" id="{9C8F96D5-E004-4F0C-9F19-1FFC808A33F4}"/>
              </a:ext>
            </a:extLst>
          </p:cNvPr>
          <p:cNvSpPr>
            <a:spLocks noGrp="1"/>
          </p:cNvSpPr>
          <p:nvPr>
            <p:ph type="title"/>
          </p:nvPr>
        </p:nvSpPr>
        <p:spPr/>
        <p:txBody>
          <a:bodyPr/>
          <a:lstStyle/>
          <a:p>
            <a:r>
              <a:rPr lang="it-IT" dirty="0"/>
              <a:t>I tempi e i luoghi</a:t>
            </a:r>
          </a:p>
        </p:txBody>
      </p:sp>
    </p:spTree>
    <p:extLst>
      <p:ext uri="{BB962C8B-B14F-4D97-AF65-F5344CB8AC3E}">
        <p14:creationId xmlns:p14="http://schemas.microsoft.com/office/powerpoint/2010/main" val="7380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21" presetClass="entr" presetSubtype="1"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670ABDC-755A-41DD-A149-051DD8F17D35}"/>
              </a:ext>
            </a:extLst>
          </p:cNvPr>
          <p:cNvPicPr>
            <a:picLocks noChangeAspect="1"/>
          </p:cNvPicPr>
          <p:nvPr/>
        </p:nvPicPr>
        <p:blipFill>
          <a:blip r:embed="rId2" cstate="screen">
            <a:alphaModFix amt="75000"/>
            <a:extLst>
              <a:ext uri="{28A0092B-C50C-407E-A947-70E740481C1C}">
                <a14:useLocalDpi xmlns:a14="http://schemas.microsoft.com/office/drawing/2010/main"/>
              </a:ext>
            </a:extLst>
          </a:blip>
          <a:stretch>
            <a:fillRect/>
          </a:stretch>
        </p:blipFill>
        <p:spPr>
          <a:xfrm>
            <a:off x="5334000" y="3000375"/>
            <a:ext cx="3810000" cy="2143125"/>
          </a:xfrm>
          <a:prstGeom prst="rect">
            <a:avLst/>
          </a:prstGeom>
          <a:ln>
            <a:noFill/>
          </a:ln>
          <a:effectLst>
            <a:softEdge rad="279400"/>
          </a:effectLst>
        </p:spPr>
      </p:pic>
      <p:sp>
        <p:nvSpPr>
          <p:cNvPr id="2" name="Segnaposto testo 1">
            <a:extLst>
              <a:ext uri="{FF2B5EF4-FFF2-40B4-BE49-F238E27FC236}">
                <a16:creationId xmlns:a16="http://schemas.microsoft.com/office/drawing/2014/main" id="{DAD36F1B-A983-4B89-9303-18E89E57BCDA}"/>
              </a:ext>
            </a:extLst>
          </p:cNvPr>
          <p:cNvSpPr>
            <a:spLocks noGrp="1"/>
          </p:cNvSpPr>
          <p:nvPr>
            <p:ph type="body" sz="quarter" idx="36"/>
          </p:nvPr>
        </p:nvSpPr>
        <p:spPr>
          <a:xfrm>
            <a:off x="425946" y="1130933"/>
            <a:ext cx="8250699" cy="2720941"/>
          </a:xfrm>
        </p:spPr>
        <p:txBody>
          <a:bodyPr/>
          <a:lstStyle/>
          <a:p>
            <a:pPr>
              <a:buFont typeface="Wingdings" panose="05000000000000000000" pitchFamily="2" charset="2"/>
              <a:buChar char="Ø"/>
            </a:pPr>
            <a:r>
              <a:rPr lang="it-IT" sz="1800" dirty="0">
                <a:solidFill>
                  <a:srgbClr val="FFFF00"/>
                </a:solidFill>
              </a:rPr>
              <a:t>LADRI OCCASIONALI</a:t>
            </a:r>
            <a:r>
              <a:rPr lang="it-IT" sz="1800" dirty="0"/>
              <a:t> - Sono malfattori che traggono il proprio sostentamento da espedienti e misfatti vari. Scelgono occasionalmente e in maniera estemporanea l’abitazione da derubare, senza un preventivo studio e senza un piano premeditato. Hanno di solito particolare dimestichezza con porte e serrature.  Di solito non sono armati  ma sono molto spregiudicati.</a:t>
            </a:r>
          </a:p>
        </p:txBody>
      </p:sp>
      <p:sp>
        <p:nvSpPr>
          <p:cNvPr id="3" name="Titolo 2">
            <a:extLst>
              <a:ext uri="{FF2B5EF4-FFF2-40B4-BE49-F238E27FC236}">
                <a16:creationId xmlns:a16="http://schemas.microsoft.com/office/drawing/2014/main" id="{82CB1598-47CA-44C1-965D-1226C1FB7B89}"/>
              </a:ext>
            </a:extLst>
          </p:cNvPr>
          <p:cNvSpPr>
            <a:spLocks noGrp="1"/>
          </p:cNvSpPr>
          <p:nvPr>
            <p:ph type="title"/>
          </p:nvPr>
        </p:nvSpPr>
        <p:spPr/>
        <p:txBody>
          <a:bodyPr/>
          <a:lstStyle/>
          <a:p>
            <a:r>
              <a:rPr lang="it-IT" dirty="0"/>
              <a:t>Casistiche</a:t>
            </a:r>
          </a:p>
        </p:txBody>
      </p:sp>
    </p:spTree>
    <p:extLst>
      <p:ext uri="{BB962C8B-B14F-4D97-AF65-F5344CB8AC3E}">
        <p14:creationId xmlns:p14="http://schemas.microsoft.com/office/powerpoint/2010/main" val="19214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84584" y="339538"/>
            <a:ext cx="7053542" cy="574862"/>
          </a:xfrm>
        </p:spPr>
        <p:txBody>
          <a:bodyPr/>
          <a:lstStyle/>
          <a:p>
            <a:r>
              <a:rPr lang="en-GB" dirty="0">
                <a:latin typeface="Arial" panose="020B0604020202020204" pitchFamily="34" charset="0"/>
                <a:cs typeface="Arial" panose="020B0604020202020204" pitchFamily="34" charset="0"/>
              </a:rPr>
              <a:t>ACdV: </a:t>
            </a:r>
            <a:r>
              <a:rPr lang="en-GB" dirty="0" err="1">
                <a:latin typeface="Arial" panose="020B0604020202020204" pitchFamily="34" charset="0"/>
                <a:cs typeface="Arial" panose="020B0604020202020204" pitchFamily="34" charset="0"/>
              </a:rPr>
              <a:t>origini</a:t>
            </a:r>
            <a:r>
              <a:rPr lang="en-GB" dirty="0">
                <a:latin typeface="Arial" panose="020B0604020202020204" pitchFamily="34" charset="0"/>
                <a:cs typeface="Arial" panose="020B0604020202020204" pitchFamily="34" charset="0"/>
              </a:rPr>
              <a:t> e </a:t>
            </a:r>
            <a:r>
              <a:rPr lang="en-GB" dirty="0" err="1">
                <a:latin typeface="Arial" panose="020B0604020202020204" pitchFamily="34" charset="0"/>
                <a:cs typeface="Arial" panose="020B0604020202020204" pitchFamily="34" charset="0"/>
              </a:rPr>
              <a:t>diffusione</a:t>
            </a:r>
            <a:endParaRPr lang="en-GB" dirty="0">
              <a:latin typeface="Arial" panose="020B0604020202020204" pitchFamily="34" charset="0"/>
              <a:cs typeface="Arial" panose="020B0604020202020204" pitchFamily="34" charset="0"/>
            </a:endParaRPr>
          </a:p>
        </p:txBody>
      </p:sp>
      <p:pic>
        <p:nvPicPr>
          <p:cNvPr id="9" name="Immagine 8" descr="Schermata 2015-03-21 alle 17.47.50.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1790" y="914400"/>
            <a:ext cx="7527470" cy="388956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10" name="CasellaDiTesto 9"/>
          <p:cNvSpPr txBox="1">
            <a:spLocks noChangeArrowheads="1"/>
          </p:cNvSpPr>
          <p:nvPr/>
        </p:nvSpPr>
        <p:spPr bwMode="auto">
          <a:xfrm rot="20960005">
            <a:off x="5011020" y="1714783"/>
            <a:ext cx="1100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b="1" dirty="0">
                <a:solidFill>
                  <a:srgbClr val="FF0000"/>
                </a:solidFill>
              </a:rPr>
              <a:t>1982</a:t>
            </a:r>
          </a:p>
        </p:txBody>
      </p:sp>
      <p:sp>
        <p:nvSpPr>
          <p:cNvPr id="11" name="Freccia destra rientrata 13"/>
          <p:cNvSpPr/>
          <p:nvPr/>
        </p:nvSpPr>
        <p:spPr>
          <a:xfrm rot="21023242">
            <a:off x="2290925" y="2528950"/>
            <a:ext cx="3100824" cy="490063"/>
          </a:xfrm>
          <a:prstGeom prst="notched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effectLst>
            <a:outerShdw blurRad="50800" dist="38100" dir="5400000" algn="t"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2" name="Freccia destra rientrata 14"/>
          <p:cNvSpPr/>
          <p:nvPr/>
        </p:nvSpPr>
        <p:spPr>
          <a:xfrm rot="3049229">
            <a:off x="6438264" y="2523827"/>
            <a:ext cx="310058" cy="230810"/>
          </a:xfrm>
          <a:prstGeom prst="notched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3" name="Freccia destra rientrata 15"/>
          <p:cNvSpPr/>
          <p:nvPr/>
        </p:nvSpPr>
        <p:spPr>
          <a:xfrm rot="6029097">
            <a:off x="5974377" y="2768250"/>
            <a:ext cx="361047" cy="211837"/>
          </a:xfrm>
          <a:prstGeom prst="notchedRightArrow">
            <a:avLst>
              <a:gd name="adj1" fmla="val 65082"/>
              <a:gd name="adj2"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4" name="Freccia destra rientrata 11"/>
          <p:cNvSpPr/>
          <p:nvPr/>
        </p:nvSpPr>
        <p:spPr>
          <a:xfrm rot="775938">
            <a:off x="6564735" y="2350021"/>
            <a:ext cx="359892" cy="198851"/>
          </a:xfrm>
          <a:prstGeom prst="notched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5" name="Freccia destra rientrata 12"/>
          <p:cNvSpPr/>
          <p:nvPr/>
        </p:nvSpPr>
        <p:spPr>
          <a:xfrm rot="19213458">
            <a:off x="6396758" y="2023423"/>
            <a:ext cx="690560" cy="209264"/>
          </a:xfrm>
          <a:prstGeom prst="notched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6" name="CasellaDiTesto 15"/>
          <p:cNvSpPr txBox="1">
            <a:spLocks noChangeArrowheads="1"/>
          </p:cNvSpPr>
          <p:nvPr/>
        </p:nvSpPr>
        <p:spPr bwMode="auto">
          <a:xfrm rot="21051396">
            <a:off x="380206" y="2557828"/>
            <a:ext cx="16322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b="1" dirty="0">
                <a:solidFill>
                  <a:srgbClr val="FF0000"/>
                </a:solidFill>
              </a:rPr>
              <a:t>Anni 60/70</a:t>
            </a:r>
          </a:p>
        </p:txBody>
      </p:sp>
    </p:spTree>
    <p:extLst>
      <p:ext uri="{BB962C8B-B14F-4D97-AF65-F5344CB8AC3E}">
        <p14:creationId xmlns:p14="http://schemas.microsoft.com/office/powerpoint/2010/main" val="65172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500"/>
                            </p:stCondLst>
                            <p:childTnLst>
                              <p:par>
                                <p:cTn id="24" presetID="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10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par>
                                <p:cTn id="33" presetID="6" presetClass="entr" presetSubtype="16" fill="hold" nodeType="withEffect">
                                  <p:stCondLst>
                                    <p:cond delay="10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par>
                                <p:cTn id="36" presetID="6" presetClass="entr" presetSubtype="16" fill="hold" nodeType="withEffect">
                                  <p:stCondLst>
                                    <p:cond delay="10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par>
                                <p:cTn id="39" presetID="6" presetClass="entr" presetSubtype="16" fill="hold" nodeType="withEffect">
                                  <p:stCondLst>
                                    <p:cond delay="100"/>
                                  </p:stCondLst>
                                  <p:childTnLst>
                                    <p:set>
                                      <p:cBhvr>
                                        <p:cTn id="40" dur="1" fill="hold">
                                          <p:stCondLst>
                                            <p:cond delay="0"/>
                                          </p:stCondLst>
                                        </p:cTn>
                                        <p:tgtEl>
                                          <p:spTgt spid="15"/>
                                        </p:tgtEl>
                                        <p:attrNameLst>
                                          <p:attrName>style.visibility</p:attrName>
                                        </p:attrNameLst>
                                      </p:cBhvr>
                                      <p:to>
                                        <p:strVal val="visible"/>
                                      </p:to>
                                    </p:set>
                                    <p:animEffect transition="in" filter="circle(in)">
                                      <p:cBhvr>
                                        <p:cTn id="4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E7562BB-0A75-4EAA-A5A3-B0B2B781B07E}"/>
              </a:ext>
            </a:extLst>
          </p:cNvPr>
          <p:cNvPicPr>
            <a:picLocks noChangeAspect="1"/>
          </p:cNvPicPr>
          <p:nvPr/>
        </p:nvPicPr>
        <p:blipFill>
          <a:blip r:embed="rId2">
            <a:alphaModFix amt="75000"/>
          </a:blip>
          <a:stretch>
            <a:fillRect/>
          </a:stretch>
        </p:blipFill>
        <p:spPr>
          <a:xfrm>
            <a:off x="5247409" y="3010629"/>
            <a:ext cx="3896590" cy="2132870"/>
          </a:xfrm>
          <a:prstGeom prst="rect">
            <a:avLst/>
          </a:prstGeom>
          <a:ln>
            <a:noFill/>
          </a:ln>
          <a:effectLst>
            <a:softEdge rad="279400"/>
          </a:effectLst>
        </p:spPr>
      </p:pic>
      <p:sp>
        <p:nvSpPr>
          <p:cNvPr id="2" name="Segnaposto testo 1">
            <a:extLst>
              <a:ext uri="{FF2B5EF4-FFF2-40B4-BE49-F238E27FC236}">
                <a16:creationId xmlns:a16="http://schemas.microsoft.com/office/drawing/2014/main" id="{DAD36F1B-A983-4B89-9303-18E89E57BCDA}"/>
              </a:ext>
            </a:extLst>
          </p:cNvPr>
          <p:cNvSpPr>
            <a:spLocks noGrp="1"/>
          </p:cNvSpPr>
          <p:nvPr>
            <p:ph type="body" sz="quarter" idx="36"/>
          </p:nvPr>
        </p:nvSpPr>
        <p:spPr>
          <a:xfrm>
            <a:off x="425946" y="1151715"/>
            <a:ext cx="8292027" cy="3887876"/>
          </a:xfrm>
          <a:effectLst>
            <a:softEdge rad="76200"/>
          </a:effectLst>
        </p:spPr>
        <p:txBody>
          <a:bodyPr/>
          <a:lstStyle/>
          <a:p>
            <a:pPr>
              <a:buFont typeface="Wingdings" panose="05000000000000000000" pitchFamily="2" charset="2"/>
              <a:buChar char="Ø"/>
            </a:pPr>
            <a:r>
              <a:rPr lang="it-IT" altLang="it-IT" sz="1800" b="1" dirty="0">
                <a:solidFill>
                  <a:srgbClr val="FFFF00"/>
                </a:solidFill>
              </a:rPr>
              <a:t>TOPI D’APPARTAMENTO </a:t>
            </a:r>
            <a:r>
              <a:rPr lang="it-IT" altLang="it-IT" sz="1800" b="1" dirty="0"/>
              <a:t>- </a:t>
            </a:r>
            <a:r>
              <a:rPr lang="it-IT" altLang="it-IT" sz="1800" dirty="0"/>
              <a:t>Si dedicano in maniera costante al furto in abitazione, molte volte vengono usati dei minorenni, questo allo scopo di ottenere un trattamento penale meno afflittivo nel caso in cui fossero scoperti. Hanno grandi abilità, oltre che nell’introdursi all’interno di edifici condominiali, nell’aprire porte e cancelli, sia mediante effrazione che con espedienti diversi. </a:t>
            </a:r>
            <a:endParaRPr lang="it-IT" sz="1800" dirty="0"/>
          </a:p>
          <a:p>
            <a:pPr marL="0" indent="0">
              <a:buNone/>
            </a:pPr>
            <a:endParaRPr lang="it-IT" sz="1800" dirty="0"/>
          </a:p>
        </p:txBody>
      </p:sp>
      <p:sp>
        <p:nvSpPr>
          <p:cNvPr id="3" name="Titolo 2">
            <a:extLst>
              <a:ext uri="{FF2B5EF4-FFF2-40B4-BE49-F238E27FC236}">
                <a16:creationId xmlns:a16="http://schemas.microsoft.com/office/drawing/2014/main" id="{82CB1598-47CA-44C1-965D-1226C1FB7B89}"/>
              </a:ext>
            </a:extLst>
          </p:cNvPr>
          <p:cNvSpPr>
            <a:spLocks noGrp="1"/>
          </p:cNvSpPr>
          <p:nvPr>
            <p:ph type="title"/>
          </p:nvPr>
        </p:nvSpPr>
        <p:spPr/>
        <p:txBody>
          <a:bodyPr/>
          <a:lstStyle/>
          <a:p>
            <a:r>
              <a:rPr lang="it-IT" dirty="0"/>
              <a:t>Casistiche</a:t>
            </a:r>
          </a:p>
        </p:txBody>
      </p:sp>
    </p:spTree>
    <p:extLst>
      <p:ext uri="{BB962C8B-B14F-4D97-AF65-F5344CB8AC3E}">
        <p14:creationId xmlns:p14="http://schemas.microsoft.com/office/powerpoint/2010/main" val="350808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acrobati.jpg">
            <a:extLst>
              <a:ext uri="{FF2B5EF4-FFF2-40B4-BE49-F238E27FC236}">
                <a16:creationId xmlns:a16="http://schemas.microsoft.com/office/drawing/2014/main" id="{33BB9709-61B5-4008-B1B5-48C4DCD1BE3A}"/>
              </a:ext>
            </a:extLst>
          </p:cNvPr>
          <p:cNvPicPr>
            <a:picLocks noChangeAspect="1"/>
          </p:cNvPicPr>
          <p:nvPr/>
        </p:nvPicPr>
        <p:blipFill>
          <a:blip r:embed="rId2">
            <a:alphaModFix amt="75000"/>
            <a:extLst>
              <a:ext uri="{28A0092B-C50C-407E-A947-70E740481C1C}">
                <a14:useLocalDpi xmlns:a14="http://schemas.microsoft.com/office/drawing/2010/main"/>
              </a:ext>
            </a:extLst>
          </a:blip>
          <a:srcRect/>
          <a:stretch>
            <a:fillRect/>
          </a:stretch>
        </p:blipFill>
        <p:spPr bwMode="auto">
          <a:xfrm>
            <a:off x="5722706" y="3233968"/>
            <a:ext cx="3421293" cy="1909532"/>
          </a:xfrm>
          <a:prstGeom prst="rect">
            <a:avLst/>
          </a:prstGeom>
          <a:ln>
            <a:noFill/>
          </a:ln>
          <a:effectLst>
            <a:softEdge rad="279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testo 1">
            <a:extLst>
              <a:ext uri="{FF2B5EF4-FFF2-40B4-BE49-F238E27FC236}">
                <a16:creationId xmlns:a16="http://schemas.microsoft.com/office/drawing/2014/main" id="{DAD36F1B-A983-4B89-9303-18E89E57BCDA}"/>
              </a:ext>
            </a:extLst>
          </p:cNvPr>
          <p:cNvSpPr>
            <a:spLocks noGrp="1"/>
          </p:cNvSpPr>
          <p:nvPr>
            <p:ph type="body" sz="quarter" idx="36"/>
          </p:nvPr>
        </p:nvSpPr>
        <p:spPr>
          <a:xfrm>
            <a:off x="425946" y="1153773"/>
            <a:ext cx="8250699" cy="3789454"/>
          </a:xfrm>
        </p:spPr>
        <p:txBody>
          <a:bodyPr/>
          <a:lstStyle/>
          <a:p>
            <a:pPr>
              <a:spcBef>
                <a:spcPct val="0"/>
              </a:spcBef>
              <a:buFont typeface="Wingdings" panose="05000000000000000000" pitchFamily="2" charset="2"/>
              <a:buChar char="Ø"/>
            </a:pPr>
            <a:r>
              <a:rPr lang="it-IT" altLang="it-IT" sz="1800" b="1" dirty="0">
                <a:solidFill>
                  <a:srgbClr val="FFFF00"/>
                </a:solidFill>
              </a:rPr>
              <a:t>LADRI ACROBATI </a:t>
            </a:r>
            <a:r>
              <a:rPr lang="it-IT" altLang="it-IT" sz="1800" b="1" dirty="0"/>
              <a:t>- </a:t>
            </a:r>
            <a:r>
              <a:rPr lang="it-IT" altLang="it-IT" sz="1800" dirty="0"/>
              <a:t>Una percentuale significativa di furti in abitazione viene realizzata da parte di malviventi specializzati nell’arrampicarsi sulle facciate delle case approfittando di balconi, grondaie, appoggi vari. Costoro solitamente entrano da finestre o portefinestre che scardinano o aprono aiutandosi con attrezzi d’uso comune come trapani e ganci. Ovviamente sono maggiormente esposte le abitazioni ubicate ai piani più bassi degli edifici. </a:t>
            </a:r>
            <a:endParaRPr lang="it-IT" sz="1800" dirty="0"/>
          </a:p>
        </p:txBody>
      </p:sp>
      <p:sp>
        <p:nvSpPr>
          <p:cNvPr id="3" name="Titolo 2">
            <a:extLst>
              <a:ext uri="{FF2B5EF4-FFF2-40B4-BE49-F238E27FC236}">
                <a16:creationId xmlns:a16="http://schemas.microsoft.com/office/drawing/2014/main" id="{82CB1598-47CA-44C1-965D-1226C1FB7B89}"/>
              </a:ext>
            </a:extLst>
          </p:cNvPr>
          <p:cNvSpPr>
            <a:spLocks noGrp="1"/>
          </p:cNvSpPr>
          <p:nvPr>
            <p:ph type="title"/>
          </p:nvPr>
        </p:nvSpPr>
        <p:spPr/>
        <p:txBody>
          <a:bodyPr/>
          <a:lstStyle/>
          <a:p>
            <a:r>
              <a:rPr lang="it-IT" dirty="0"/>
              <a:t>Casistiche</a:t>
            </a:r>
          </a:p>
        </p:txBody>
      </p:sp>
    </p:spTree>
    <p:extLst>
      <p:ext uri="{BB962C8B-B14F-4D97-AF65-F5344CB8AC3E}">
        <p14:creationId xmlns:p14="http://schemas.microsoft.com/office/powerpoint/2010/main" val="177243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124598C8-4392-4A9F-8886-D3C6D67BA443}"/>
              </a:ext>
            </a:extLst>
          </p:cNvPr>
          <p:cNvPicPr>
            <a:picLocks noChangeAspect="1"/>
          </p:cNvPicPr>
          <p:nvPr/>
        </p:nvPicPr>
        <p:blipFill rotWithShape="1">
          <a:blip r:embed="rId2" cstate="screen">
            <a:alphaModFix amt="75000"/>
            <a:extLst>
              <a:ext uri="{28A0092B-C50C-407E-A947-70E740481C1C}">
                <a14:useLocalDpi xmlns:a14="http://schemas.microsoft.com/office/drawing/2010/main"/>
              </a:ext>
            </a:extLst>
          </a:blip>
          <a:srcRect/>
          <a:stretch/>
        </p:blipFill>
        <p:spPr>
          <a:xfrm>
            <a:off x="5907643" y="3299694"/>
            <a:ext cx="2517168" cy="1826466"/>
          </a:xfrm>
          <a:prstGeom prst="rect">
            <a:avLst/>
          </a:prstGeom>
          <a:ln>
            <a:noFill/>
          </a:ln>
          <a:effectLst>
            <a:softEdge rad="228600"/>
          </a:effectLst>
        </p:spPr>
      </p:pic>
      <p:sp>
        <p:nvSpPr>
          <p:cNvPr id="2" name="Segnaposto testo 1">
            <a:extLst>
              <a:ext uri="{FF2B5EF4-FFF2-40B4-BE49-F238E27FC236}">
                <a16:creationId xmlns:a16="http://schemas.microsoft.com/office/drawing/2014/main" id="{DAD36F1B-A983-4B89-9303-18E89E57BCDA}"/>
              </a:ext>
            </a:extLst>
          </p:cNvPr>
          <p:cNvSpPr>
            <a:spLocks noGrp="1"/>
          </p:cNvSpPr>
          <p:nvPr>
            <p:ph type="body" sz="quarter" idx="36"/>
          </p:nvPr>
        </p:nvSpPr>
        <p:spPr>
          <a:xfrm>
            <a:off x="425946" y="1153773"/>
            <a:ext cx="8250699" cy="3789454"/>
          </a:xfrm>
        </p:spPr>
        <p:txBody>
          <a:bodyPr/>
          <a:lstStyle/>
          <a:p>
            <a:pPr>
              <a:spcBef>
                <a:spcPct val="0"/>
              </a:spcBef>
              <a:buFont typeface="Wingdings" panose="05000000000000000000" pitchFamily="2" charset="2"/>
              <a:buChar char="Ø"/>
            </a:pPr>
            <a:r>
              <a:rPr lang="it-IT" altLang="it-IT" sz="1800" b="1" dirty="0">
                <a:solidFill>
                  <a:srgbClr val="FFFF00"/>
                </a:solidFill>
              </a:rPr>
              <a:t>BANDE </a:t>
            </a:r>
            <a:r>
              <a:rPr lang="it-IT" altLang="it-IT" sz="1800" dirty="0">
                <a:solidFill>
                  <a:srgbClr val="FFFF00"/>
                </a:solidFill>
              </a:rPr>
              <a:t>SPECIALIZZATE</a:t>
            </a:r>
            <a:r>
              <a:rPr lang="it-IT" altLang="it-IT" sz="1800" dirty="0"/>
              <a:t> - Un settore particolarmente organizzato e con un grado molto elevato di specializzazione, spesso agiscono avvalendosi di una organizzazione e di idonei equipaggiamenti. Studiano con anticipo i colpi da realizzare, individuando gli obiettivi, gli orari, le abitudini di vita delle vittime, predisponendo mezzi adeguati ed eseguendo accurati sopralluoghi. Preferiscono colpire abitazioni signorili o dove il tenore di vita dei residenti è alto. Non si esclude possano essere armati.</a:t>
            </a:r>
          </a:p>
        </p:txBody>
      </p:sp>
      <p:sp>
        <p:nvSpPr>
          <p:cNvPr id="3" name="Titolo 2">
            <a:extLst>
              <a:ext uri="{FF2B5EF4-FFF2-40B4-BE49-F238E27FC236}">
                <a16:creationId xmlns:a16="http://schemas.microsoft.com/office/drawing/2014/main" id="{82CB1598-47CA-44C1-965D-1226C1FB7B89}"/>
              </a:ext>
            </a:extLst>
          </p:cNvPr>
          <p:cNvSpPr>
            <a:spLocks noGrp="1"/>
          </p:cNvSpPr>
          <p:nvPr>
            <p:ph type="title"/>
          </p:nvPr>
        </p:nvSpPr>
        <p:spPr>
          <a:xfrm>
            <a:off x="484584" y="329490"/>
            <a:ext cx="7053542" cy="574862"/>
          </a:xfrm>
        </p:spPr>
        <p:txBody>
          <a:bodyPr/>
          <a:lstStyle/>
          <a:p>
            <a:r>
              <a:rPr lang="it-IT" dirty="0"/>
              <a:t>Casistiche</a:t>
            </a:r>
          </a:p>
        </p:txBody>
      </p:sp>
    </p:spTree>
    <p:extLst>
      <p:ext uri="{BB962C8B-B14F-4D97-AF65-F5344CB8AC3E}">
        <p14:creationId xmlns:p14="http://schemas.microsoft.com/office/powerpoint/2010/main" val="304674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EF1C349-38B9-417B-81BB-8A30358A0A2F}"/>
              </a:ext>
            </a:extLst>
          </p:cNvPr>
          <p:cNvSpPr>
            <a:spLocks noGrp="1"/>
          </p:cNvSpPr>
          <p:nvPr>
            <p:ph type="title"/>
          </p:nvPr>
        </p:nvSpPr>
        <p:spPr/>
        <p:txBody>
          <a:bodyPr/>
          <a:lstStyle/>
          <a:p>
            <a:r>
              <a:rPr lang="it-IT" dirty="0"/>
              <a:t>I tempi del ladro</a:t>
            </a:r>
          </a:p>
        </p:txBody>
      </p:sp>
      <p:cxnSp>
        <p:nvCxnSpPr>
          <p:cNvPr id="4" name="Connettore 1 4">
            <a:extLst>
              <a:ext uri="{FF2B5EF4-FFF2-40B4-BE49-F238E27FC236}">
                <a16:creationId xmlns:a16="http://schemas.microsoft.com/office/drawing/2014/main" id="{AE0974C2-3823-43BD-A54F-66D4C34DE74E}"/>
              </a:ext>
            </a:extLst>
          </p:cNvPr>
          <p:cNvCxnSpPr>
            <a:cxnSpLocks/>
          </p:cNvCxnSpPr>
          <p:nvPr/>
        </p:nvCxnSpPr>
        <p:spPr>
          <a:xfrm flipV="1">
            <a:off x="1425161" y="1019232"/>
            <a:ext cx="0" cy="3626652"/>
          </a:xfrm>
          <a:prstGeom prst="line">
            <a:avLst/>
          </a:prstGeom>
          <a:ln cap="flat">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 name="Connettore 1 6">
            <a:extLst>
              <a:ext uri="{FF2B5EF4-FFF2-40B4-BE49-F238E27FC236}">
                <a16:creationId xmlns:a16="http://schemas.microsoft.com/office/drawing/2014/main" id="{26EC3B6F-5BE1-436D-AF9A-46A385182634}"/>
              </a:ext>
            </a:extLst>
          </p:cNvPr>
          <p:cNvCxnSpPr>
            <a:cxnSpLocks/>
          </p:cNvCxnSpPr>
          <p:nvPr/>
        </p:nvCxnSpPr>
        <p:spPr>
          <a:xfrm>
            <a:off x="1425161" y="4656158"/>
            <a:ext cx="6845536" cy="4014"/>
          </a:xfrm>
          <a:prstGeom prst="line">
            <a:avLst/>
          </a:prstGeom>
          <a:ln cap="flat">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6" name="Rettangolo 24">
            <a:extLst>
              <a:ext uri="{FF2B5EF4-FFF2-40B4-BE49-F238E27FC236}">
                <a16:creationId xmlns:a16="http://schemas.microsoft.com/office/drawing/2014/main" id="{C7345071-BF75-4B28-96A9-798BF6297984}"/>
              </a:ext>
            </a:extLst>
          </p:cNvPr>
          <p:cNvSpPr/>
          <p:nvPr/>
        </p:nvSpPr>
        <p:spPr>
          <a:xfrm>
            <a:off x="1436991" y="3597198"/>
            <a:ext cx="1267603" cy="1037574"/>
          </a:xfrm>
          <a:custGeom>
            <a:avLst/>
            <a:gdLst>
              <a:gd name="connsiteX0" fmla="*/ 0 w 1259416"/>
              <a:gd name="connsiteY0" fmla="*/ 0 h 804333"/>
              <a:gd name="connsiteX1" fmla="*/ 1259416 w 1259416"/>
              <a:gd name="connsiteY1" fmla="*/ 0 h 804333"/>
              <a:gd name="connsiteX2" fmla="*/ 1259416 w 1259416"/>
              <a:gd name="connsiteY2" fmla="*/ 804333 h 804333"/>
              <a:gd name="connsiteX3" fmla="*/ 0 w 1259416"/>
              <a:gd name="connsiteY3" fmla="*/ 804333 h 804333"/>
              <a:gd name="connsiteX4" fmla="*/ 0 w 1259416"/>
              <a:gd name="connsiteY4" fmla="*/ 0 h 804333"/>
              <a:gd name="connsiteX0" fmla="*/ 0 w 1259416"/>
              <a:gd name="connsiteY0" fmla="*/ 74084 h 878417"/>
              <a:gd name="connsiteX1" fmla="*/ 1227666 w 1259416"/>
              <a:gd name="connsiteY1" fmla="*/ 0 h 878417"/>
              <a:gd name="connsiteX2" fmla="*/ 1259416 w 1259416"/>
              <a:gd name="connsiteY2" fmla="*/ 878417 h 878417"/>
              <a:gd name="connsiteX3" fmla="*/ 0 w 1259416"/>
              <a:gd name="connsiteY3" fmla="*/ 878417 h 878417"/>
              <a:gd name="connsiteX4" fmla="*/ 0 w 1259416"/>
              <a:gd name="connsiteY4" fmla="*/ 74084 h 878417"/>
              <a:gd name="connsiteX0" fmla="*/ 0 w 1227666"/>
              <a:gd name="connsiteY0" fmla="*/ 74084 h 878417"/>
              <a:gd name="connsiteX1" fmla="*/ 1227666 w 1227666"/>
              <a:gd name="connsiteY1" fmla="*/ 0 h 878417"/>
              <a:gd name="connsiteX2" fmla="*/ 1185333 w 1227666"/>
              <a:gd name="connsiteY2" fmla="*/ 878417 h 878417"/>
              <a:gd name="connsiteX3" fmla="*/ 0 w 1227666"/>
              <a:gd name="connsiteY3" fmla="*/ 878417 h 878417"/>
              <a:gd name="connsiteX4" fmla="*/ 0 w 1227666"/>
              <a:gd name="connsiteY4" fmla="*/ 74084 h 878417"/>
              <a:gd name="connsiteX0" fmla="*/ 0 w 1238250"/>
              <a:gd name="connsiteY0" fmla="*/ 74084 h 878417"/>
              <a:gd name="connsiteX1" fmla="*/ 1227666 w 1238250"/>
              <a:gd name="connsiteY1" fmla="*/ 0 h 878417"/>
              <a:gd name="connsiteX2" fmla="*/ 1238250 w 1238250"/>
              <a:gd name="connsiteY2" fmla="*/ 878417 h 878417"/>
              <a:gd name="connsiteX3" fmla="*/ 0 w 1238250"/>
              <a:gd name="connsiteY3" fmla="*/ 878417 h 878417"/>
              <a:gd name="connsiteX4" fmla="*/ 0 w 1238250"/>
              <a:gd name="connsiteY4" fmla="*/ 74084 h 878417"/>
              <a:gd name="connsiteX0" fmla="*/ 0 w 1238250"/>
              <a:gd name="connsiteY0" fmla="*/ 64308 h 868641"/>
              <a:gd name="connsiteX1" fmla="*/ 1232495 w 1238250"/>
              <a:gd name="connsiteY1" fmla="*/ 0 h 868641"/>
              <a:gd name="connsiteX2" fmla="*/ 1238250 w 1238250"/>
              <a:gd name="connsiteY2" fmla="*/ 868641 h 868641"/>
              <a:gd name="connsiteX3" fmla="*/ 0 w 1238250"/>
              <a:gd name="connsiteY3" fmla="*/ 868641 h 868641"/>
              <a:gd name="connsiteX4" fmla="*/ 0 w 1238250"/>
              <a:gd name="connsiteY4" fmla="*/ 64308 h 868641"/>
              <a:gd name="connsiteX0" fmla="*/ 0 w 1238250"/>
              <a:gd name="connsiteY0" fmla="*/ 78971 h 883304"/>
              <a:gd name="connsiteX1" fmla="*/ 1232495 w 1238250"/>
              <a:gd name="connsiteY1" fmla="*/ 0 h 883304"/>
              <a:gd name="connsiteX2" fmla="*/ 1238250 w 1238250"/>
              <a:gd name="connsiteY2" fmla="*/ 883304 h 883304"/>
              <a:gd name="connsiteX3" fmla="*/ 0 w 1238250"/>
              <a:gd name="connsiteY3" fmla="*/ 883304 h 883304"/>
              <a:gd name="connsiteX4" fmla="*/ 0 w 1238250"/>
              <a:gd name="connsiteY4" fmla="*/ 78971 h 88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0" h="883304">
                <a:moveTo>
                  <a:pt x="0" y="78971"/>
                </a:moveTo>
                <a:lnTo>
                  <a:pt x="1232495" y="0"/>
                </a:lnTo>
                <a:cubicBezTo>
                  <a:pt x="1234413" y="289547"/>
                  <a:pt x="1236332" y="593757"/>
                  <a:pt x="1238250" y="883304"/>
                </a:cubicBezTo>
                <a:lnTo>
                  <a:pt x="0" y="883304"/>
                </a:lnTo>
                <a:lnTo>
                  <a:pt x="0" y="78971"/>
                </a:lnTo>
                <a:close/>
              </a:path>
            </a:pathLst>
          </a:custGeom>
          <a:solidFill>
            <a:srgbClr val="00FF00"/>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latin typeface="Arial Rounded MT Bold"/>
              <a:cs typeface="Arial Rounded MT Bold"/>
            </a:endParaRPr>
          </a:p>
        </p:txBody>
      </p:sp>
      <p:sp>
        <p:nvSpPr>
          <p:cNvPr id="7" name="Rettangolo 24">
            <a:extLst>
              <a:ext uri="{FF2B5EF4-FFF2-40B4-BE49-F238E27FC236}">
                <a16:creationId xmlns:a16="http://schemas.microsoft.com/office/drawing/2014/main" id="{22D9DA4B-C3F6-43B3-92D2-6C9F89C118C4}"/>
              </a:ext>
            </a:extLst>
          </p:cNvPr>
          <p:cNvSpPr/>
          <p:nvPr/>
        </p:nvSpPr>
        <p:spPr>
          <a:xfrm>
            <a:off x="2702106" y="3079092"/>
            <a:ext cx="2319830" cy="1581080"/>
          </a:xfrm>
          <a:custGeom>
            <a:avLst/>
            <a:gdLst>
              <a:gd name="connsiteX0" fmla="*/ 0 w 1259416"/>
              <a:gd name="connsiteY0" fmla="*/ 0 h 804333"/>
              <a:gd name="connsiteX1" fmla="*/ 1259416 w 1259416"/>
              <a:gd name="connsiteY1" fmla="*/ 0 h 804333"/>
              <a:gd name="connsiteX2" fmla="*/ 1259416 w 1259416"/>
              <a:gd name="connsiteY2" fmla="*/ 804333 h 804333"/>
              <a:gd name="connsiteX3" fmla="*/ 0 w 1259416"/>
              <a:gd name="connsiteY3" fmla="*/ 804333 h 804333"/>
              <a:gd name="connsiteX4" fmla="*/ 0 w 1259416"/>
              <a:gd name="connsiteY4" fmla="*/ 0 h 804333"/>
              <a:gd name="connsiteX0" fmla="*/ 0 w 1259416"/>
              <a:gd name="connsiteY0" fmla="*/ 74084 h 878417"/>
              <a:gd name="connsiteX1" fmla="*/ 1227666 w 1259416"/>
              <a:gd name="connsiteY1" fmla="*/ 0 h 878417"/>
              <a:gd name="connsiteX2" fmla="*/ 1259416 w 1259416"/>
              <a:gd name="connsiteY2" fmla="*/ 878417 h 878417"/>
              <a:gd name="connsiteX3" fmla="*/ 0 w 1259416"/>
              <a:gd name="connsiteY3" fmla="*/ 878417 h 878417"/>
              <a:gd name="connsiteX4" fmla="*/ 0 w 1259416"/>
              <a:gd name="connsiteY4" fmla="*/ 74084 h 878417"/>
              <a:gd name="connsiteX0" fmla="*/ 0 w 1227666"/>
              <a:gd name="connsiteY0" fmla="*/ 74084 h 878417"/>
              <a:gd name="connsiteX1" fmla="*/ 1227666 w 1227666"/>
              <a:gd name="connsiteY1" fmla="*/ 0 h 878417"/>
              <a:gd name="connsiteX2" fmla="*/ 1185333 w 1227666"/>
              <a:gd name="connsiteY2" fmla="*/ 878417 h 878417"/>
              <a:gd name="connsiteX3" fmla="*/ 0 w 1227666"/>
              <a:gd name="connsiteY3" fmla="*/ 878417 h 878417"/>
              <a:gd name="connsiteX4" fmla="*/ 0 w 1227666"/>
              <a:gd name="connsiteY4" fmla="*/ 74084 h 878417"/>
              <a:gd name="connsiteX0" fmla="*/ 0 w 1238250"/>
              <a:gd name="connsiteY0" fmla="*/ 74084 h 878417"/>
              <a:gd name="connsiteX1" fmla="*/ 1227666 w 1238250"/>
              <a:gd name="connsiteY1" fmla="*/ 0 h 878417"/>
              <a:gd name="connsiteX2" fmla="*/ 1238250 w 1238250"/>
              <a:gd name="connsiteY2" fmla="*/ 878417 h 878417"/>
              <a:gd name="connsiteX3" fmla="*/ 0 w 1238250"/>
              <a:gd name="connsiteY3" fmla="*/ 878417 h 878417"/>
              <a:gd name="connsiteX4" fmla="*/ 0 w 1238250"/>
              <a:gd name="connsiteY4" fmla="*/ 74084 h 878417"/>
              <a:gd name="connsiteX0" fmla="*/ 0 w 2286000"/>
              <a:gd name="connsiteY0" fmla="*/ 889000 h 1693333"/>
              <a:gd name="connsiteX1" fmla="*/ 2286000 w 2286000"/>
              <a:gd name="connsiteY1" fmla="*/ 0 h 1693333"/>
              <a:gd name="connsiteX2" fmla="*/ 1238250 w 2286000"/>
              <a:gd name="connsiteY2" fmla="*/ 1693333 h 1693333"/>
              <a:gd name="connsiteX3" fmla="*/ 0 w 2286000"/>
              <a:gd name="connsiteY3" fmla="*/ 1693333 h 1693333"/>
              <a:gd name="connsiteX4" fmla="*/ 0 w 2286000"/>
              <a:gd name="connsiteY4" fmla="*/ 889000 h 1693333"/>
              <a:gd name="connsiteX0" fmla="*/ 0 w 2286000"/>
              <a:gd name="connsiteY0" fmla="*/ 836083 h 1693333"/>
              <a:gd name="connsiteX1" fmla="*/ 2286000 w 2286000"/>
              <a:gd name="connsiteY1" fmla="*/ 0 h 1693333"/>
              <a:gd name="connsiteX2" fmla="*/ 1238250 w 2286000"/>
              <a:gd name="connsiteY2" fmla="*/ 1693333 h 1693333"/>
              <a:gd name="connsiteX3" fmla="*/ 0 w 2286000"/>
              <a:gd name="connsiteY3" fmla="*/ 1693333 h 1693333"/>
              <a:gd name="connsiteX4" fmla="*/ 0 w 2286000"/>
              <a:gd name="connsiteY4" fmla="*/ 836083 h 1693333"/>
              <a:gd name="connsiteX0" fmla="*/ 0 w 2286000"/>
              <a:gd name="connsiteY0" fmla="*/ 836083 h 1714500"/>
              <a:gd name="connsiteX1" fmla="*/ 2286000 w 2286000"/>
              <a:gd name="connsiteY1" fmla="*/ 0 h 1714500"/>
              <a:gd name="connsiteX2" fmla="*/ 2286000 w 2286000"/>
              <a:gd name="connsiteY2" fmla="*/ 1714500 h 1714500"/>
              <a:gd name="connsiteX3" fmla="*/ 0 w 2286000"/>
              <a:gd name="connsiteY3" fmla="*/ 1693333 h 1714500"/>
              <a:gd name="connsiteX4" fmla="*/ 0 w 2286000"/>
              <a:gd name="connsiteY4" fmla="*/ 836083 h 1714500"/>
              <a:gd name="connsiteX0" fmla="*/ 0 w 2290829"/>
              <a:gd name="connsiteY0" fmla="*/ 811938 h 1714500"/>
              <a:gd name="connsiteX1" fmla="*/ 2290829 w 2290829"/>
              <a:gd name="connsiteY1" fmla="*/ 0 h 1714500"/>
              <a:gd name="connsiteX2" fmla="*/ 2290829 w 2290829"/>
              <a:gd name="connsiteY2" fmla="*/ 1714500 h 1714500"/>
              <a:gd name="connsiteX3" fmla="*/ 4829 w 2290829"/>
              <a:gd name="connsiteY3" fmla="*/ 1693333 h 1714500"/>
              <a:gd name="connsiteX4" fmla="*/ 0 w 2290829"/>
              <a:gd name="connsiteY4" fmla="*/ 811938 h 1714500"/>
              <a:gd name="connsiteX0" fmla="*/ 0 w 2290829"/>
              <a:gd name="connsiteY0" fmla="*/ 440104 h 1342666"/>
              <a:gd name="connsiteX1" fmla="*/ 2290829 w 2290829"/>
              <a:gd name="connsiteY1" fmla="*/ 0 h 1342666"/>
              <a:gd name="connsiteX2" fmla="*/ 2290829 w 2290829"/>
              <a:gd name="connsiteY2" fmla="*/ 1342666 h 1342666"/>
              <a:gd name="connsiteX3" fmla="*/ 4829 w 2290829"/>
              <a:gd name="connsiteY3" fmla="*/ 1321499 h 1342666"/>
              <a:gd name="connsiteX4" fmla="*/ 0 w 2290829"/>
              <a:gd name="connsiteY4" fmla="*/ 440104 h 134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29" h="1342666">
                <a:moveTo>
                  <a:pt x="0" y="440104"/>
                </a:moveTo>
                <a:lnTo>
                  <a:pt x="2290829" y="0"/>
                </a:lnTo>
                <a:lnTo>
                  <a:pt x="2290829" y="1342666"/>
                </a:lnTo>
                <a:lnTo>
                  <a:pt x="4829" y="1321499"/>
                </a:lnTo>
                <a:cubicBezTo>
                  <a:pt x="3219" y="1027701"/>
                  <a:pt x="1610" y="733902"/>
                  <a:pt x="0" y="440104"/>
                </a:cubicBezTo>
                <a:close/>
              </a:path>
            </a:pathLst>
          </a:custGeom>
          <a:solidFill>
            <a:srgbClr val="FF8000"/>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latin typeface="Arial Rounded MT Bold"/>
              <a:cs typeface="Arial Rounded MT Bold"/>
            </a:endParaRPr>
          </a:p>
        </p:txBody>
      </p:sp>
      <p:sp>
        <p:nvSpPr>
          <p:cNvPr id="8" name="CasellaDiTesto 7">
            <a:extLst>
              <a:ext uri="{FF2B5EF4-FFF2-40B4-BE49-F238E27FC236}">
                <a16:creationId xmlns:a16="http://schemas.microsoft.com/office/drawing/2014/main" id="{A95CDE53-6EE3-4A2B-812E-95E5633A6D35}"/>
              </a:ext>
            </a:extLst>
          </p:cNvPr>
          <p:cNvSpPr txBox="1">
            <a:spLocks noChangeArrowheads="1"/>
          </p:cNvSpPr>
          <p:nvPr/>
        </p:nvSpPr>
        <p:spPr bwMode="auto">
          <a:xfrm>
            <a:off x="1630697" y="3976567"/>
            <a:ext cx="78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Rounded MT Bold" panose="020F0704030504030204" pitchFamily="34" charset="0"/>
                <a:ea typeface="Arial Rounded MT Bold" panose="020F0704030504030204" pitchFamily="34" charset="0"/>
                <a:cs typeface="Arial Rounded MT Bold" panose="020F0704030504030204" pitchFamily="34" charset="0"/>
              </a:rPr>
              <a:t>AGIO</a:t>
            </a:r>
          </a:p>
        </p:txBody>
      </p:sp>
      <p:sp>
        <p:nvSpPr>
          <p:cNvPr id="9" name="CasellaDiTesto 8">
            <a:extLst>
              <a:ext uri="{FF2B5EF4-FFF2-40B4-BE49-F238E27FC236}">
                <a16:creationId xmlns:a16="http://schemas.microsoft.com/office/drawing/2014/main" id="{A8D8D21C-CA06-4EF1-9802-3A777F3B6755}"/>
              </a:ext>
            </a:extLst>
          </p:cNvPr>
          <p:cNvSpPr txBox="1">
            <a:spLocks noChangeArrowheads="1"/>
          </p:cNvSpPr>
          <p:nvPr/>
        </p:nvSpPr>
        <p:spPr bwMode="auto">
          <a:xfrm>
            <a:off x="3243263" y="3793972"/>
            <a:ext cx="1179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Rounded MT Bold" panose="020F0704030504030204" pitchFamily="34" charset="0"/>
                <a:ea typeface="Arial Rounded MT Bold" panose="020F0704030504030204" pitchFamily="34" charset="0"/>
                <a:cs typeface="Arial Rounded MT Bold" panose="020F0704030504030204" pitchFamily="34" charset="0"/>
              </a:rPr>
              <a:t>DISAGIO</a:t>
            </a:r>
          </a:p>
        </p:txBody>
      </p:sp>
      <p:sp>
        <p:nvSpPr>
          <p:cNvPr id="10" name="Rettangolo 61">
            <a:extLst>
              <a:ext uri="{FF2B5EF4-FFF2-40B4-BE49-F238E27FC236}">
                <a16:creationId xmlns:a16="http://schemas.microsoft.com/office/drawing/2014/main" id="{A0552A15-B098-4B83-BDA8-0F8A5F18C5A4}"/>
              </a:ext>
            </a:extLst>
          </p:cNvPr>
          <p:cNvSpPr/>
          <p:nvPr/>
        </p:nvSpPr>
        <p:spPr>
          <a:xfrm>
            <a:off x="5024063" y="779228"/>
            <a:ext cx="2699860" cy="3880944"/>
          </a:xfrm>
          <a:custGeom>
            <a:avLst/>
            <a:gdLst>
              <a:gd name="connsiteX0" fmla="*/ 0 w 796758"/>
              <a:gd name="connsiteY0" fmla="*/ 0 h 589471"/>
              <a:gd name="connsiteX1" fmla="*/ 796758 w 796758"/>
              <a:gd name="connsiteY1" fmla="*/ 0 h 589471"/>
              <a:gd name="connsiteX2" fmla="*/ 796758 w 796758"/>
              <a:gd name="connsiteY2" fmla="*/ 589471 h 589471"/>
              <a:gd name="connsiteX3" fmla="*/ 0 w 796758"/>
              <a:gd name="connsiteY3" fmla="*/ 589471 h 589471"/>
              <a:gd name="connsiteX4" fmla="*/ 0 w 796758"/>
              <a:gd name="connsiteY4" fmla="*/ 0 h 589471"/>
              <a:gd name="connsiteX0" fmla="*/ 0 w 3051823"/>
              <a:gd name="connsiteY0" fmla="*/ 2709075 h 3298546"/>
              <a:gd name="connsiteX1" fmla="*/ 3051823 w 3051823"/>
              <a:gd name="connsiteY1" fmla="*/ 0 h 3298546"/>
              <a:gd name="connsiteX2" fmla="*/ 796758 w 3051823"/>
              <a:gd name="connsiteY2" fmla="*/ 3298546 h 3298546"/>
              <a:gd name="connsiteX3" fmla="*/ 0 w 3051823"/>
              <a:gd name="connsiteY3" fmla="*/ 3298546 h 3298546"/>
              <a:gd name="connsiteX4" fmla="*/ 0 w 3051823"/>
              <a:gd name="connsiteY4" fmla="*/ 2709075 h 3298546"/>
              <a:gd name="connsiteX0" fmla="*/ 0 w 3075968"/>
              <a:gd name="connsiteY0" fmla="*/ 2709075 h 3298546"/>
              <a:gd name="connsiteX1" fmla="*/ 3051823 w 3075968"/>
              <a:gd name="connsiteY1" fmla="*/ 0 h 3298546"/>
              <a:gd name="connsiteX2" fmla="*/ 3075968 w 3075968"/>
              <a:gd name="connsiteY2" fmla="*/ 3288888 h 3298546"/>
              <a:gd name="connsiteX3" fmla="*/ 0 w 3075968"/>
              <a:gd name="connsiteY3" fmla="*/ 3298546 h 3298546"/>
              <a:gd name="connsiteX4" fmla="*/ 0 w 3075968"/>
              <a:gd name="connsiteY4" fmla="*/ 2709075 h 3298546"/>
              <a:gd name="connsiteX0" fmla="*/ 4829 w 3075968"/>
              <a:gd name="connsiteY0" fmla="*/ 1950920 h 3298546"/>
              <a:gd name="connsiteX1" fmla="*/ 3051823 w 3075968"/>
              <a:gd name="connsiteY1" fmla="*/ 0 h 3298546"/>
              <a:gd name="connsiteX2" fmla="*/ 3075968 w 3075968"/>
              <a:gd name="connsiteY2" fmla="*/ 3288888 h 3298546"/>
              <a:gd name="connsiteX3" fmla="*/ 0 w 3075968"/>
              <a:gd name="connsiteY3" fmla="*/ 3298546 h 3298546"/>
              <a:gd name="connsiteX4" fmla="*/ 4829 w 3075968"/>
              <a:gd name="connsiteY4" fmla="*/ 1950920 h 329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968" h="3298546">
                <a:moveTo>
                  <a:pt x="4829" y="1950920"/>
                </a:moveTo>
                <a:lnTo>
                  <a:pt x="3051823" y="0"/>
                </a:lnTo>
                <a:lnTo>
                  <a:pt x="3075968" y="3288888"/>
                </a:lnTo>
                <a:lnTo>
                  <a:pt x="0" y="3298546"/>
                </a:lnTo>
                <a:cubicBezTo>
                  <a:pt x="1610" y="2849337"/>
                  <a:pt x="3219" y="2400129"/>
                  <a:pt x="4829" y="1950920"/>
                </a:cubicBezTo>
                <a:close/>
              </a:path>
            </a:pathLst>
          </a:cu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latin typeface="Arial Rounded MT Bold"/>
              <a:cs typeface="Arial Rounded MT Bold"/>
            </a:endParaRPr>
          </a:p>
        </p:txBody>
      </p:sp>
      <p:sp>
        <p:nvSpPr>
          <p:cNvPr id="11" name="CasellaDiTesto 10">
            <a:extLst>
              <a:ext uri="{FF2B5EF4-FFF2-40B4-BE49-F238E27FC236}">
                <a16:creationId xmlns:a16="http://schemas.microsoft.com/office/drawing/2014/main" id="{682B7744-7942-4BD9-9A70-8FEDF71D0CC2}"/>
              </a:ext>
            </a:extLst>
          </p:cNvPr>
          <p:cNvSpPr txBox="1">
            <a:spLocks noChangeArrowheads="1"/>
          </p:cNvSpPr>
          <p:nvPr/>
        </p:nvSpPr>
        <p:spPr bwMode="auto">
          <a:xfrm>
            <a:off x="5737639" y="3167248"/>
            <a:ext cx="1363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Rounded MT Bold" panose="020F0704030504030204" pitchFamily="34" charset="0"/>
                <a:ea typeface="Arial Rounded MT Bold" panose="020F0704030504030204" pitchFamily="34" charset="0"/>
                <a:cs typeface="Arial Rounded MT Bold" panose="020F0704030504030204" pitchFamily="34" charset="0"/>
              </a:rPr>
              <a:t>RINUNCIA</a:t>
            </a:r>
          </a:p>
        </p:txBody>
      </p:sp>
      <p:sp>
        <p:nvSpPr>
          <p:cNvPr id="12" name="CasellaDiTesto 11">
            <a:extLst>
              <a:ext uri="{FF2B5EF4-FFF2-40B4-BE49-F238E27FC236}">
                <a16:creationId xmlns:a16="http://schemas.microsoft.com/office/drawing/2014/main" id="{8D42B84A-414B-4761-8E87-2C07F82F303E}"/>
              </a:ext>
            </a:extLst>
          </p:cNvPr>
          <p:cNvSpPr txBox="1">
            <a:spLocks noChangeArrowheads="1"/>
          </p:cNvSpPr>
          <p:nvPr/>
        </p:nvSpPr>
        <p:spPr bwMode="auto">
          <a:xfrm>
            <a:off x="2732088" y="4660977"/>
            <a:ext cx="3557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Rounded MT Bold" panose="020F0704030504030204" pitchFamily="34" charset="0"/>
                <a:ea typeface="Arial Rounded MT Bold" panose="020F0704030504030204" pitchFamily="34" charset="0"/>
                <a:cs typeface="Arial Rounded MT Bold" panose="020F0704030504030204" pitchFamily="34" charset="0"/>
              </a:rPr>
              <a:t>Tempo di esecuzione del furto</a:t>
            </a:r>
          </a:p>
        </p:txBody>
      </p:sp>
      <p:sp>
        <p:nvSpPr>
          <p:cNvPr id="13" name="CasellaDiTesto 12">
            <a:extLst>
              <a:ext uri="{FF2B5EF4-FFF2-40B4-BE49-F238E27FC236}">
                <a16:creationId xmlns:a16="http://schemas.microsoft.com/office/drawing/2014/main" id="{3D140288-52E7-40FE-B9B2-8805E1F41FE1}"/>
              </a:ext>
            </a:extLst>
          </p:cNvPr>
          <p:cNvSpPr txBox="1">
            <a:spLocks noChangeArrowheads="1"/>
          </p:cNvSpPr>
          <p:nvPr/>
        </p:nvSpPr>
        <p:spPr bwMode="auto">
          <a:xfrm rot="16200000">
            <a:off x="-11795" y="2374208"/>
            <a:ext cx="2274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Rounded MT Bold" panose="020F0704030504030204" pitchFamily="34" charset="0"/>
                <a:ea typeface="Arial Rounded MT Bold" panose="020F0704030504030204" pitchFamily="34" charset="0"/>
                <a:cs typeface="Arial Rounded MT Bold" panose="020F0704030504030204" pitchFamily="34" charset="0"/>
              </a:rPr>
              <a:t>Rischio per il ladro</a:t>
            </a:r>
          </a:p>
        </p:txBody>
      </p:sp>
      <p:sp>
        <p:nvSpPr>
          <p:cNvPr id="14" name="CasellaDiTesto 13">
            <a:extLst>
              <a:ext uri="{FF2B5EF4-FFF2-40B4-BE49-F238E27FC236}">
                <a16:creationId xmlns:a16="http://schemas.microsoft.com/office/drawing/2014/main" id="{3074DFE1-0D10-4FE4-8D90-F1C998F0A17B}"/>
              </a:ext>
            </a:extLst>
          </p:cNvPr>
          <p:cNvSpPr txBox="1">
            <a:spLocks noChangeArrowheads="1"/>
          </p:cNvSpPr>
          <p:nvPr/>
        </p:nvSpPr>
        <p:spPr bwMode="auto">
          <a:xfrm>
            <a:off x="2018957" y="1399370"/>
            <a:ext cx="4664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it-IT" sz="1600" dirty="0">
                <a:solidFill>
                  <a:srgbClr val="FFFF00"/>
                </a:solidFill>
                <a:latin typeface="Arial Rounded MT Bold" panose="020F0704030504030204" pitchFamily="34" charset="0"/>
                <a:ea typeface="Arial Rounded MT Bold" panose="020F0704030504030204" pitchFamily="34" charset="0"/>
                <a:cs typeface="Arial Rounded MT Bold" panose="020F0704030504030204" pitchFamily="34" charset="0"/>
              </a:rPr>
              <a:t>Le attività di sorveglianza e prevenzione hanno lo scopo di portare il ladro da una condizione di agio, a una di disagio e rinuncia.</a:t>
            </a:r>
          </a:p>
        </p:txBody>
      </p:sp>
    </p:spTree>
    <p:extLst>
      <p:ext uri="{BB962C8B-B14F-4D97-AF65-F5344CB8AC3E}">
        <p14:creationId xmlns:p14="http://schemas.microsoft.com/office/powerpoint/2010/main" val="216172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par>
                                <p:cTn id="37" presetID="9"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par>
                                <p:cTn id="45" presetID="9"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AE54242-533A-4C8B-BD49-232E28934E00}"/>
              </a:ext>
            </a:extLst>
          </p:cNvPr>
          <p:cNvSpPr>
            <a:spLocks noGrp="1"/>
          </p:cNvSpPr>
          <p:nvPr>
            <p:ph type="body" sz="quarter" idx="36"/>
          </p:nvPr>
        </p:nvSpPr>
        <p:spPr>
          <a:xfrm>
            <a:off x="425946" y="1748316"/>
            <a:ext cx="8250699" cy="1966554"/>
          </a:xfrm>
        </p:spPr>
        <p:txBody>
          <a:bodyPr/>
          <a:lstStyle/>
          <a:p>
            <a:pPr>
              <a:buFont typeface="Wingdings" panose="05000000000000000000" pitchFamily="2" charset="2"/>
              <a:buChar char="v"/>
            </a:pPr>
            <a:r>
              <a:rPr lang="it-IT" dirty="0"/>
              <a:t>il Controllo del Vicinato rende più efficace la Sorveglianza Spontanea e favorisce la sua interazione con le altre forme di sorveglianza.</a:t>
            </a:r>
          </a:p>
          <a:p>
            <a:pPr>
              <a:buFont typeface="Wingdings" panose="05000000000000000000" pitchFamily="2" charset="2"/>
              <a:buChar char="v"/>
            </a:pPr>
            <a:endParaRPr lang="it-IT" dirty="0"/>
          </a:p>
          <a:p>
            <a:pPr>
              <a:buFont typeface="Wingdings" panose="05000000000000000000" pitchFamily="2" charset="2"/>
              <a:buChar char="v"/>
            </a:pPr>
            <a:r>
              <a:rPr lang="it-IT" dirty="0"/>
              <a:t>Trasforma la </a:t>
            </a:r>
            <a:r>
              <a:rPr lang="it-IT" u="sng" dirty="0"/>
              <a:t>risposta emotiva </a:t>
            </a:r>
            <a:r>
              <a:rPr lang="it-IT" dirty="0"/>
              <a:t>al problema dei furti in casa, in una </a:t>
            </a:r>
            <a:r>
              <a:rPr lang="it-IT" u="sng" dirty="0"/>
              <a:t>risposta razionale e praticabile.</a:t>
            </a:r>
          </a:p>
          <a:p>
            <a:pPr>
              <a:buFont typeface="Wingdings" panose="05000000000000000000" pitchFamily="2" charset="2"/>
              <a:buChar char="v"/>
            </a:pPr>
            <a:endParaRPr lang="it-IT" dirty="0"/>
          </a:p>
        </p:txBody>
      </p:sp>
      <p:sp>
        <p:nvSpPr>
          <p:cNvPr id="3" name="Titolo 2">
            <a:extLst>
              <a:ext uri="{FF2B5EF4-FFF2-40B4-BE49-F238E27FC236}">
                <a16:creationId xmlns:a16="http://schemas.microsoft.com/office/drawing/2014/main" id="{6072FFD1-DAF5-4E25-AD8D-63F4BEB8F95A}"/>
              </a:ext>
            </a:extLst>
          </p:cNvPr>
          <p:cNvSpPr>
            <a:spLocks noGrp="1"/>
          </p:cNvSpPr>
          <p:nvPr>
            <p:ph type="title"/>
          </p:nvPr>
        </p:nvSpPr>
        <p:spPr/>
        <p:txBody>
          <a:bodyPr/>
          <a:lstStyle/>
          <a:p>
            <a:r>
              <a:rPr lang="it-IT" dirty="0"/>
              <a:t>In sintesi:</a:t>
            </a:r>
          </a:p>
        </p:txBody>
      </p:sp>
    </p:spTree>
    <p:extLst>
      <p:ext uri="{BB962C8B-B14F-4D97-AF65-F5344CB8AC3E}">
        <p14:creationId xmlns:p14="http://schemas.microsoft.com/office/powerpoint/2010/main" val="194488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8722A97-B897-45A2-AE2B-F66135CF292C}"/>
              </a:ext>
            </a:extLst>
          </p:cNvPr>
          <p:cNvSpPr>
            <a:spLocks noGrp="1"/>
          </p:cNvSpPr>
          <p:nvPr>
            <p:ph type="body" sz="quarter" idx="36"/>
          </p:nvPr>
        </p:nvSpPr>
        <p:spPr>
          <a:xfrm>
            <a:off x="425946" y="1522056"/>
            <a:ext cx="8250699" cy="3306568"/>
          </a:xfrm>
        </p:spPr>
        <p:txBody>
          <a:bodyPr/>
          <a:lstStyle/>
          <a:p>
            <a:pPr marL="457200" indent="-457200">
              <a:buFont typeface="+mj-lt"/>
              <a:buAutoNum type="arabicPeriod"/>
            </a:pPr>
            <a:r>
              <a:rPr lang="it-IT" dirty="0"/>
              <a:t>Individuazione dei </a:t>
            </a:r>
            <a:r>
              <a:rPr lang="it-IT" u="sng" dirty="0"/>
              <a:t>punti deboli </a:t>
            </a:r>
            <a:r>
              <a:rPr lang="it-IT" dirty="0"/>
              <a:t>della nostra casa e/o dei nostri comportamenti (rafforzamento del punto più debole).</a:t>
            </a:r>
          </a:p>
          <a:p>
            <a:pPr marL="457200" indent="-457200">
              <a:buFont typeface="+mj-lt"/>
              <a:buAutoNum type="arabicPeriod"/>
            </a:pPr>
            <a:endParaRPr lang="it-IT" dirty="0"/>
          </a:p>
          <a:p>
            <a:pPr marL="457200" indent="-457200">
              <a:buFont typeface="+mj-lt"/>
              <a:buAutoNum type="arabicPeriod"/>
            </a:pPr>
            <a:r>
              <a:rPr lang="it-IT" dirty="0"/>
              <a:t>Individuazione delle </a:t>
            </a:r>
            <a:r>
              <a:rPr lang="it-IT" u="sng" dirty="0"/>
              <a:t>vulnerabilità</a:t>
            </a:r>
            <a:r>
              <a:rPr lang="it-IT" dirty="0"/>
              <a:t> provenienti dall’ambiente intorno alle nostre case.</a:t>
            </a:r>
          </a:p>
          <a:p>
            <a:pPr marL="457200" indent="-457200">
              <a:buFont typeface="+mj-lt"/>
              <a:buAutoNum type="arabicPeriod"/>
            </a:pPr>
            <a:endParaRPr lang="it-IT" dirty="0"/>
          </a:p>
          <a:p>
            <a:pPr marL="457200" indent="-457200">
              <a:buFont typeface="+mj-lt"/>
              <a:buAutoNum type="arabicPeriod"/>
            </a:pPr>
            <a:r>
              <a:rPr lang="it-IT" dirty="0"/>
              <a:t>Costi di protezione e prevenzione contenuti e proporzionati al livello di sicurezza necessario.</a:t>
            </a:r>
          </a:p>
        </p:txBody>
      </p:sp>
      <p:sp>
        <p:nvSpPr>
          <p:cNvPr id="3" name="Titolo 2">
            <a:extLst>
              <a:ext uri="{FF2B5EF4-FFF2-40B4-BE49-F238E27FC236}">
                <a16:creationId xmlns:a16="http://schemas.microsoft.com/office/drawing/2014/main" id="{B7CCCCC0-D78A-413D-A55C-DF6D80006738}"/>
              </a:ext>
            </a:extLst>
          </p:cNvPr>
          <p:cNvSpPr>
            <a:spLocks noGrp="1"/>
          </p:cNvSpPr>
          <p:nvPr>
            <p:ph type="title"/>
          </p:nvPr>
        </p:nvSpPr>
        <p:spPr/>
        <p:txBody>
          <a:bodyPr/>
          <a:lstStyle/>
          <a:p>
            <a:r>
              <a:rPr lang="it-IT" dirty="0"/>
              <a:t>I vantaggi di una risposta razionale:</a:t>
            </a:r>
          </a:p>
        </p:txBody>
      </p:sp>
    </p:spTree>
    <p:extLst>
      <p:ext uri="{BB962C8B-B14F-4D97-AF65-F5344CB8AC3E}">
        <p14:creationId xmlns:p14="http://schemas.microsoft.com/office/powerpoint/2010/main" val="302279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81221D6-5D17-4FA7-AF1D-0852649CD0B3}"/>
              </a:ext>
            </a:extLst>
          </p:cNvPr>
          <p:cNvSpPr>
            <a:spLocks noGrp="1"/>
          </p:cNvSpPr>
          <p:nvPr>
            <p:ph type="body" sz="quarter" idx="36"/>
          </p:nvPr>
        </p:nvSpPr>
        <p:spPr>
          <a:xfrm>
            <a:off x="425946" y="1306527"/>
            <a:ext cx="8250699" cy="3142182"/>
          </a:xfrm>
        </p:spPr>
        <p:txBody>
          <a:bodyPr/>
          <a:lstStyle/>
          <a:p>
            <a:pPr marL="0" indent="0">
              <a:buNone/>
            </a:pPr>
            <a:r>
              <a:rPr lang="it-IT" dirty="0"/>
              <a:t>Il Controllo del Vicinato, inoltre:</a:t>
            </a:r>
          </a:p>
          <a:p>
            <a:pPr marL="0" indent="0">
              <a:buNone/>
            </a:pPr>
            <a:endParaRPr lang="it-IT" dirty="0"/>
          </a:p>
          <a:p>
            <a:r>
              <a:rPr lang="it-IT" dirty="0"/>
              <a:t>Sviluppa territorialità, senso di appartenenza alla comunità e maggiore consapevolezza di ciò che avviene nel nostro ambiente.</a:t>
            </a:r>
          </a:p>
          <a:p>
            <a:endParaRPr lang="it-IT" dirty="0"/>
          </a:p>
          <a:p>
            <a:r>
              <a:rPr lang="it-IT" dirty="0"/>
              <a:t>Riduce l’anonimato tra vicini e crea reti di protezione per i soggetti più vulnerabili (anziani, persone sole, ecc.).</a:t>
            </a:r>
          </a:p>
          <a:p>
            <a:endParaRPr lang="it-IT" dirty="0"/>
          </a:p>
        </p:txBody>
      </p:sp>
      <p:sp>
        <p:nvSpPr>
          <p:cNvPr id="3" name="Titolo 2">
            <a:extLst>
              <a:ext uri="{FF2B5EF4-FFF2-40B4-BE49-F238E27FC236}">
                <a16:creationId xmlns:a16="http://schemas.microsoft.com/office/drawing/2014/main" id="{C8903833-89E4-4558-B0A1-7D9E75C741B8}"/>
              </a:ext>
            </a:extLst>
          </p:cNvPr>
          <p:cNvSpPr>
            <a:spLocks noGrp="1"/>
          </p:cNvSpPr>
          <p:nvPr>
            <p:ph type="title"/>
          </p:nvPr>
        </p:nvSpPr>
        <p:spPr/>
        <p:txBody>
          <a:bodyPr/>
          <a:lstStyle/>
          <a:p>
            <a:r>
              <a:rPr lang="it-IT" dirty="0"/>
              <a:t>Il risvolto sociale</a:t>
            </a:r>
          </a:p>
        </p:txBody>
      </p:sp>
    </p:spTree>
    <p:extLst>
      <p:ext uri="{BB962C8B-B14F-4D97-AF65-F5344CB8AC3E}">
        <p14:creationId xmlns:p14="http://schemas.microsoft.com/office/powerpoint/2010/main" val="234088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left)">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F8545A0-23FE-4177-BF3C-1495C057297F}"/>
              </a:ext>
            </a:extLst>
          </p:cNvPr>
          <p:cNvSpPr>
            <a:spLocks noGrp="1"/>
          </p:cNvSpPr>
          <p:nvPr>
            <p:ph type="title"/>
          </p:nvPr>
        </p:nvSpPr>
        <p:spPr/>
        <p:txBody>
          <a:bodyPr/>
          <a:lstStyle/>
          <a:p>
            <a:r>
              <a:rPr lang="it-IT" dirty="0"/>
              <a:t>Come si costituisce un gruppo</a:t>
            </a:r>
          </a:p>
        </p:txBody>
      </p:sp>
      <p:sp>
        <p:nvSpPr>
          <p:cNvPr id="6" name="Rettangolo arrotondato 31">
            <a:extLst>
              <a:ext uri="{FF2B5EF4-FFF2-40B4-BE49-F238E27FC236}">
                <a16:creationId xmlns:a16="http://schemas.microsoft.com/office/drawing/2014/main" id="{24E9B30C-66F9-4A56-A7B0-3B25B98530C5}"/>
              </a:ext>
            </a:extLst>
          </p:cNvPr>
          <p:cNvSpPr/>
          <p:nvPr/>
        </p:nvSpPr>
        <p:spPr bwMode="auto">
          <a:xfrm>
            <a:off x="2866921" y="1140243"/>
            <a:ext cx="2160000" cy="648000"/>
          </a:xfrm>
          <a:prstGeom prst="roundRect">
            <a:avLst/>
          </a:prstGeom>
        </p:spPr>
        <p:style>
          <a:lnRef idx="2">
            <a:schemeClr val="accent2"/>
          </a:lnRef>
          <a:fillRef idx="1">
            <a:schemeClr val="lt1"/>
          </a:fillRef>
          <a:effectRef idx="0">
            <a:schemeClr val="accent2"/>
          </a:effectRef>
          <a:fontRef idx="minor">
            <a:schemeClr val="dk1"/>
          </a:fontRef>
        </p:style>
        <p:txBody>
          <a:bodyPr lIns="0" tIns="108000" rIns="0" anchor="ctr"/>
          <a:lstStyle/>
          <a:p>
            <a:pPr algn="ctr" eaLnBrk="1" fontAlgn="auto" hangingPunct="1">
              <a:spcBef>
                <a:spcPts val="0"/>
              </a:spcBef>
              <a:spcAft>
                <a:spcPts val="0"/>
              </a:spcAft>
              <a:defRPr/>
            </a:pPr>
            <a:r>
              <a:rPr lang="it-IT" sz="900" b="1" dirty="0">
                <a:solidFill>
                  <a:srgbClr val="000000"/>
                </a:solidFill>
              </a:rPr>
              <a:t>Registrazione del gruppo sul sito dell’Associazione Controllo del Vicinato </a:t>
            </a:r>
            <a:br>
              <a:rPr lang="it-IT" sz="900" b="1" dirty="0">
                <a:solidFill>
                  <a:srgbClr val="000000"/>
                </a:solidFill>
              </a:rPr>
            </a:br>
            <a:endParaRPr lang="it-IT" sz="900" b="1" dirty="0">
              <a:solidFill>
                <a:srgbClr val="000000"/>
              </a:solidFill>
            </a:endParaRPr>
          </a:p>
        </p:txBody>
      </p:sp>
      <p:sp>
        <p:nvSpPr>
          <p:cNvPr id="10" name="Rettangolo arrotondato 7">
            <a:extLst>
              <a:ext uri="{FF2B5EF4-FFF2-40B4-BE49-F238E27FC236}">
                <a16:creationId xmlns:a16="http://schemas.microsoft.com/office/drawing/2014/main" id="{0918BFEF-416D-4B17-A646-6217A7B9028A}"/>
              </a:ext>
            </a:extLst>
          </p:cNvPr>
          <p:cNvSpPr/>
          <p:nvPr/>
        </p:nvSpPr>
        <p:spPr bwMode="auto">
          <a:xfrm>
            <a:off x="227700" y="4589789"/>
            <a:ext cx="2412000" cy="432000"/>
          </a:xfrm>
          <a:prstGeom prst="round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it-IT" sz="900" b="1" dirty="0">
                <a:solidFill>
                  <a:schemeClr val="bg1"/>
                </a:solidFill>
              </a:rPr>
              <a:t>Esposizione della targa di segnalazione in prossimità della zona sorvegliata</a:t>
            </a:r>
          </a:p>
        </p:txBody>
      </p:sp>
      <p:sp>
        <p:nvSpPr>
          <p:cNvPr id="12" name="Rettangolo arrotondato 6">
            <a:extLst>
              <a:ext uri="{FF2B5EF4-FFF2-40B4-BE49-F238E27FC236}">
                <a16:creationId xmlns:a16="http://schemas.microsoft.com/office/drawing/2014/main" id="{C5BE0EEA-4082-4DDA-82A3-7AB9E16307AE}"/>
              </a:ext>
            </a:extLst>
          </p:cNvPr>
          <p:cNvSpPr/>
          <p:nvPr/>
        </p:nvSpPr>
        <p:spPr bwMode="auto">
          <a:xfrm>
            <a:off x="227700" y="3584049"/>
            <a:ext cx="2160000" cy="648000"/>
          </a:xfrm>
          <a:prstGeom prst="round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it-IT" sz="900" b="1" dirty="0">
                <a:solidFill>
                  <a:srgbClr val="000000"/>
                </a:solidFill>
              </a:rPr>
              <a:t>Comunicazione della costituzione del gruppo alla Polizia Locale o all’Associazione locale promotrice del progetto</a:t>
            </a:r>
          </a:p>
        </p:txBody>
      </p:sp>
      <p:sp>
        <p:nvSpPr>
          <p:cNvPr id="15" name="Rettangolo arrotondato 10">
            <a:extLst>
              <a:ext uri="{FF2B5EF4-FFF2-40B4-BE49-F238E27FC236}">
                <a16:creationId xmlns:a16="http://schemas.microsoft.com/office/drawing/2014/main" id="{0C6C75BB-3D2E-4F3C-8AD6-8CE469DB0BC6}"/>
              </a:ext>
            </a:extLst>
          </p:cNvPr>
          <p:cNvSpPr/>
          <p:nvPr/>
        </p:nvSpPr>
        <p:spPr bwMode="auto">
          <a:xfrm>
            <a:off x="5506142" y="2372366"/>
            <a:ext cx="2160000" cy="648000"/>
          </a:xfrm>
          <a:prstGeom prst="round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it-IT" sz="900" b="1" dirty="0">
                <a:solidFill>
                  <a:srgbClr val="000000"/>
                </a:solidFill>
              </a:rPr>
              <a:t>Sguardi dei residenti sugli spazi pubblici e privati</a:t>
            </a:r>
          </a:p>
        </p:txBody>
      </p:sp>
      <p:grpSp>
        <p:nvGrpSpPr>
          <p:cNvPr id="24" name="Gruppo 23">
            <a:extLst>
              <a:ext uri="{FF2B5EF4-FFF2-40B4-BE49-F238E27FC236}">
                <a16:creationId xmlns:a16="http://schemas.microsoft.com/office/drawing/2014/main" id="{0CA91309-B20D-4755-B76E-4981776995B8}"/>
              </a:ext>
            </a:extLst>
          </p:cNvPr>
          <p:cNvGrpSpPr/>
          <p:nvPr/>
        </p:nvGrpSpPr>
        <p:grpSpPr>
          <a:xfrm>
            <a:off x="227700" y="1140243"/>
            <a:ext cx="2162490" cy="648000"/>
            <a:chOff x="227700" y="1140243"/>
            <a:chExt cx="2162490" cy="648000"/>
          </a:xfrm>
        </p:grpSpPr>
        <p:sp>
          <p:nvSpPr>
            <p:cNvPr id="18" name="Rettangolo arrotondato 1">
              <a:extLst>
                <a:ext uri="{FF2B5EF4-FFF2-40B4-BE49-F238E27FC236}">
                  <a16:creationId xmlns:a16="http://schemas.microsoft.com/office/drawing/2014/main" id="{78C854F0-60CC-45B2-927B-ABDFC47B5646}"/>
                </a:ext>
              </a:extLst>
            </p:cNvPr>
            <p:cNvSpPr/>
            <p:nvPr/>
          </p:nvSpPr>
          <p:spPr bwMode="auto">
            <a:xfrm>
              <a:off x="227700" y="1140243"/>
              <a:ext cx="2160000" cy="648000"/>
            </a:xfrm>
            <a:prstGeom prst="round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tIns="0" anchor="ctr"/>
            <a:lstStyle/>
            <a:p>
              <a:pPr algn="ctr" eaLnBrk="1" fontAlgn="auto" hangingPunct="1">
                <a:spcBef>
                  <a:spcPts val="0"/>
                </a:spcBef>
                <a:spcAft>
                  <a:spcPts val="0"/>
                </a:spcAft>
                <a:defRPr/>
              </a:pPr>
              <a:r>
                <a:rPr lang="it-IT" sz="900" b="1" dirty="0">
                  <a:solidFill>
                    <a:srgbClr val="000000"/>
                  </a:solidFill>
                </a:rPr>
                <a:t>Assemblea pubblica</a:t>
              </a:r>
            </a:p>
            <a:p>
              <a:pPr algn="ctr" eaLnBrk="1" fontAlgn="auto" hangingPunct="1">
                <a:spcBef>
                  <a:spcPts val="0"/>
                </a:spcBef>
                <a:spcAft>
                  <a:spcPts val="0"/>
                </a:spcAft>
                <a:defRPr/>
              </a:pPr>
              <a:r>
                <a:rPr lang="it-IT" sz="900" b="1" dirty="0">
                  <a:solidFill>
                    <a:srgbClr val="000000"/>
                  </a:solidFill>
                </a:rPr>
                <a:t>Riunione tra vicini</a:t>
              </a:r>
              <a:br>
                <a:rPr lang="it-IT" sz="900" b="1" dirty="0">
                  <a:solidFill>
                    <a:srgbClr val="000000"/>
                  </a:solidFill>
                </a:rPr>
              </a:br>
              <a:endParaRPr lang="it-IT" sz="900" b="1" dirty="0">
                <a:solidFill>
                  <a:srgbClr val="000000"/>
                </a:solidFill>
              </a:endParaRPr>
            </a:p>
          </p:txBody>
        </p:sp>
        <p:sp>
          <p:nvSpPr>
            <p:cNvPr id="19" name="CasellaDiTesto 2">
              <a:extLst>
                <a:ext uri="{FF2B5EF4-FFF2-40B4-BE49-F238E27FC236}">
                  <a16:creationId xmlns:a16="http://schemas.microsoft.com/office/drawing/2014/main" id="{BFA7E46E-AAB9-4ADE-B6CE-17BAC3DF8DE2}"/>
                </a:ext>
              </a:extLst>
            </p:cNvPr>
            <p:cNvSpPr txBox="1">
              <a:spLocks noChangeArrowheads="1"/>
            </p:cNvSpPr>
            <p:nvPr/>
          </p:nvSpPr>
          <p:spPr bwMode="auto">
            <a:xfrm>
              <a:off x="230190" y="1566715"/>
              <a:ext cx="2160000" cy="17257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900" b="1" dirty="0">
                  <a:solidFill>
                    <a:srgbClr val="0000FF"/>
                  </a:solidFill>
                </a:rPr>
                <a:t>Modulo Convocazione Riunione</a:t>
              </a:r>
            </a:p>
          </p:txBody>
        </p:sp>
      </p:grpSp>
      <p:grpSp>
        <p:nvGrpSpPr>
          <p:cNvPr id="49" name="Gruppo 48">
            <a:extLst>
              <a:ext uri="{FF2B5EF4-FFF2-40B4-BE49-F238E27FC236}">
                <a16:creationId xmlns:a16="http://schemas.microsoft.com/office/drawing/2014/main" id="{508DA4E3-3222-4B09-B772-67744B5055F7}"/>
              </a:ext>
            </a:extLst>
          </p:cNvPr>
          <p:cNvGrpSpPr/>
          <p:nvPr/>
        </p:nvGrpSpPr>
        <p:grpSpPr>
          <a:xfrm>
            <a:off x="2866921" y="2356009"/>
            <a:ext cx="2160000" cy="648000"/>
            <a:chOff x="2866921" y="2409216"/>
            <a:chExt cx="2160000" cy="648000"/>
          </a:xfrm>
        </p:grpSpPr>
        <p:sp>
          <p:nvSpPr>
            <p:cNvPr id="21" name="Rettangolo arrotondato 8">
              <a:extLst>
                <a:ext uri="{FF2B5EF4-FFF2-40B4-BE49-F238E27FC236}">
                  <a16:creationId xmlns:a16="http://schemas.microsoft.com/office/drawing/2014/main" id="{E3019747-FFDF-4815-9911-816E51F53CA0}"/>
                </a:ext>
              </a:extLst>
            </p:cNvPr>
            <p:cNvSpPr/>
            <p:nvPr/>
          </p:nvSpPr>
          <p:spPr bwMode="auto">
            <a:xfrm>
              <a:off x="2866921" y="2409216"/>
              <a:ext cx="2160000" cy="648000"/>
            </a:xfrm>
            <a:prstGeom prst="round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anchor="ctr"/>
            <a:lstStyle/>
            <a:p>
              <a:pPr algn="ctr" eaLnBrk="1" fontAlgn="auto" hangingPunct="1">
                <a:spcBef>
                  <a:spcPts val="0"/>
                </a:spcBef>
                <a:spcAft>
                  <a:spcPts val="0"/>
                </a:spcAft>
                <a:defRPr/>
              </a:pPr>
              <a:r>
                <a:rPr lang="it-IT" sz="900" b="1" dirty="0">
                  <a:solidFill>
                    <a:srgbClr val="000000"/>
                  </a:solidFill>
                </a:rPr>
                <a:t>Sviluppo attività di collaborazione tra vicini</a:t>
              </a:r>
              <a:br>
                <a:rPr lang="it-IT" sz="900" b="1" dirty="0">
                  <a:solidFill>
                    <a:srgbClr val="000000"/>
                  </a:solidFill>
                </a:rPr>
              </a:br>
              <a:endParaRPr lang="it-IT" sz="900" b="1" dirty="0">
                <a:solidFill>
                  <a:srgbClr val="000000"/>
                </a:solidFill>
              </a:endParaRPr>
            </a:p>
          </p:txBody>
        </p:sp>
        <p:sp>
          <p:nvSpPr>
            <p:cNvPr id="23" name="CasellaDiTesto 25">
              <a:extLst>
                <a:ext uri="{FF2B5EF4-FFF2-40B4-BE49-F238E27FC236}">
                  <a16:creationId xmlns:a16="http://schemas.microsoft.com/office/drawing/2014/main" id="{15AFD945-8928-45DA-9A3E-601CECA46B03}"/>
                </a:ext>
              </a:extLst>
            </p:cNvPr>
            <p:cNvSpPr txBox="1">
              <a:spLocks noChangeArrowheads="1"/>
            </p:cNvSpPr>
            <p:nvPr/>
          </p:nvSpPr>
          <p:spPr bwMode="auto">
            <a:xfrm>
              <a:off x="3125243" y="2823654"/>
              <a:ext cx="1814436"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900" b="1" dirty="0">
                  <a:solidFill>
                    <a:srgbClr val="0000FF"/>
                  </a:solidFill>
                </a:rPr>
                <a:t>Modulo Catena Telefonica</a:t>
              </a:r>
            </a:p>
          </p:txBody>
        </p:sp>
      </p:grpSp>
      <p:grpSp>
        <p:nvGrpSpPr>
          <p:cNvPr id="50" name="Gruppo 49">
            <a:extLst>
              <a:ext uri="{FF2B5EF4-FFF2-40B4-BE49-F238E27FC236}">
                <a16:creationId xmlns:a16="http://schemas.microsoft.com/office/drawing/2014/main" id="{4A3A57C6-FED7-4811-B211-50414FDC8FE0}"/>
              </a:ext>
            </a:extLst>
          </p:cNvPr>
          <p:cNvGrpSpPr/>
          <p:nvPr/>
        </p:nvGrpSpPr>
        <p:grpSpPr>
          <a:xfrm>
            <a:off x="5506142" y="1140243"/>
            <a:ext cx="2160000" cy="655934"/>
            <a:chOff x="5506142" y="1140243"/>
            <a:chExt cx="2160000" cy="655934"/>
          </a:xfrm>
        </p:grpSpPr>
        <p:sp>
          <p:nvSpPr>
            <p:cNvPr id="26" name="Rettangolo arrotondato 9">
              <a:extLst>
                <a:ext uri="{FF2B5EF4-FFF2-40B4-BE49-F238E27FC236}">
                  <a16:creationId xmlns:a16="http://schemas.microsoft.com/office/drawing/2014/main" id="{C09D7ED5-819B-45C2-9A12-C72A06CAAEC3}"/>
                </a:ext>
              </a:extLst>
            </p:cNvPr>
            <p:cNvSpPr/>
            <p:nvPr/>
          </p:nvSpPr>
          <p:spPr bwMode="auto">
            <a:xfrm>
              <a:off x="5506142" y="1140243"/>
              <a:ext cx="2160000" cy="648000"/>
            </a:xfrm>
            <a:prstGeom prst="roundRect">
              <a:avLst/>
            </a:prstGeom>
          </p:spPr>
          <p:style>
            <a:lnRef idx="2">
              <a:schemeClr val="accent2"/>
            </a:lnRef>
            <a:fillRef idx="1">
              <a:schemeClr val="lt1"/>
            </a:fillRef>
            <a:effectRef idx="0">
              <a:schemeClr val="accent2"/>
            </a:effectRef>
            <a:fontRef idx="minor">
              <a:schemeClr val="dk1"/>
            </a:fontRef>
          </p:style>
          <p:txBody>
            <a:bodyPr lIns="0" tIns="0" rIns="0" anchor="ctr"/>
            <a:lstStyle/>
            <a:p>
              <a:pPr algn="ctr" eaLnBrk="1" fontAlgn="auto" hangingPunct="1">
                <a:spcBef>
                  <a:spcPts val="0"/>
                </a:spcBef>
                <a:spcAft>
                  <a:spcPts val="0"/>
                </a:spcAft>
                <a:defRPr/>
              </a:pPr>
              <a:r>
                <a:rPr lang="it-IT" sz="900" b="1" dirty="0">
                  <a:solidFill>
                    <a:srgbClr val="000000"/>
                  </a:solidFill>
                </a:rPr>
                <a:t>Individuazione e rimozione delle vulnerabilità ambientali e comportamentali</a:t>
              </a:r>
              <a:br>
                <a:rPr lang="it-IT" sz="900" b="1" dirty="0">
                  <a:solidFill>
                    <a:srgbClr val="000000"/>
                  </a:solidFill>
                </a:rPr>
              </a:br>
              <a:endParaRPr lang="it-IT" sz="900" b="1" dirty="0">
                <a:solidFill>
                  <a:srgbClr val="000000"/>
                </a:solidFill>
              </a:endParaRPr>
            </a:p>
          </p:txBody>
        </p:sp>
        <p:sp>
          <p:nvSpPr>
            <p:cNvPr id="27" name="CasellaDiTesto 26">
              <a:extLst>
                <a:ext uri="{FF2B5EF4-FFF2-40B4-BE49-F238E27FC236}">
                  <a16:creationId xmlns:a16="http://schemas.microsoft.com/office/drawing/2014/main" id="{DB1F7BAE-2919-4570-8CA6-CA637E92053B}"/>
                </a:ext>
              </a:extLst>
            </p:cNvPr>
            <p:cNvSpPr txBox="1">
              <a:spLocks noChangeArrowheads="1"/>
            </p:cNvSpPr>
            <p:nvPr/>
          </p:nvSpPr>
          <p:spPr bwMode="auto">
            <a:xfrm>
              <a:off x="5602247" y="1565345"/>
              <a:ext cx="19677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900" b="1" dirty="0">
                  <a:solidFill>
                    <a:srgbClr val="0000FF"/>
                  </a:solidFill>
                </a:rPr>
                <a:t>Modulo Raccolta Dati Statistici</a:t>
              </a:r>
            </a:p>
          </p:txBody>
        </p:sp>
      </p:grpSp>
      <p:sp>
        <p:nvSpPr>
          <p:cNvPr id="29" name="Rettangolo arrotondato 11">
            <a:extLst>
              <a:ext uri="{FF2B5EF4-FFF2-40B4-BE49-F238E27FC236}">
                <a16:creationId xmlns:a16="http://schemas.microsoft.com/office/drawing/2014/main" id="{C32DA818-BC92-4FC9-9998-DAEC0E4B2B3D}"/>
              </a:ext>
            </a:extLst>
          </p:cNvPr>
          <p:cNvSpPr/>
          <p:nvPr/>
        </p:nvSpPr>
        <p:spPr bwMode="auto">
          <a:xfrm>
            <a:off x="5506142" y="3584049"/>
            <a:ext cx="2160000" cy="648000"/>
          </a:xfrm>
          <a:prstGeom prst="round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anchor="ctr"/>
          <a:lstStyle/>
          <a:p>
            <a:pPr algn="ctr" eaLnBrk="1" fontAlgn="auto" hangingPunct="1">
              <a:spcBef>
                <a:spcPts val="0"/>
              </a:spcBef>
              <a:spcAft>
                <a:spcPts val="0"/>
              </a:spcAft>
              <a:defRPr/>
            </a:pPr>
            <a:r>
              <a:rPr lang="it-IT" sz="900" b="1" dirty="0">
                <a:solidFill>
                  <a:srgbClr val="000000"/>
                </a:solidFill>
              </a:rPr>
              <a:t>Segnalazione delle anomalie e dei comportamenti sospetti alle Forze dell’Ordine</a:t>
            </a:r>
          </a:p>
        </p:txBody>
      </p:sp>
      <p:sp>
        <p:nvSpPr>
          <p:cNvPr id="32" name="Rettangolo arrotondato 22">
            <a:extLst>
              <a:ext uri="{FF2B5EF4-FFF2-40B4-BE49-F238E27FC236}">
                <a16:creationId xmlns:a16="http://schemas.microsoft.com/office/drawing/2014/main" id="{D8431275-FD25-4A97-945F-1039E6EDC70C}"/>
              </a:ext>
            </a:extLst>
          </p:cNvPr>
          <p:cNvSpPr/>
          <p:nvPr/>
        </p:nvSpPr>
        <p:spPr bwMode="auto">
          <a:xfrm>
            <a:off x="2866921" y="3584049"/>
            <a:ext cx="2160000" cy="648000"/>
          </a:xfrm>
          <a:prstGeom prst="round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anchor="ctr"/>
          <a:lstStyle/>
          <a:p>
            <a:pPr algn="ctr" eaLnBrk="1" fontAlgn="auto" hangingPunct="1">
              <a:spcBef>
                <a:spcPts val="0"/>
              </a:spcBef>
              <a:spcAft>
                <a:spcPts val="0"/>
              </a:spcAft>
              <a:defRPr/>
            </a:pPr>
            <a:r>
              <a:rPr lang="it-IT" sz="900" b="1" dirty="0">
                <a:solidFill>
                  <a:srgbClr val="000000"/>
                </a:solidFill>
              </a:rPr>
              <a:t>Comunicazioni delle Forze dell’Ordine su rischi in corso (furti, truffe, ecc.)</a:t>
            </a:r>
          </a:p>
        </p:txBody>
      </p:sp>
      <p:sp>
        <p:nvSpPr>
          <p:cNvPr id="37" name="Rettangolo arrotondato 27">
            <a:extLst>
              <a:ext uri="{FF2B5EF4-FFF2-40B4-BE49-F238E27FC236}">
                <a16:creationId xmlns:a16="http://schemas.microsoft.com/office/drawing/2014/main" id="{CA90E1DC-6594-45E4-9B20-3A6D81723911}"/>
              </a:ext>
            </a:extLst>
          </p:cNvPr>
          <p:cNvSpPr/>
          <p:nvPr/>
        </p:nvSpPr>
        <p:spPr bwMode="auto">
          <a:xfrm rot="16200000">
            <a:off x="7240789" y="2419410"/>
            <a:ext cx="2753591" cy="616410"/>
          </a:xfrm>
          <a:prstGeom prst="roundRect">
            <a:avLst/>
          </a:prstGeom>
          <a:solidFill>
            <a:srgbClr val="FFFF00"/>
          </a:solid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it-IT" sz="1200" b="1" dirty="0">
                <a:solidFill>
                  <a:srgbClr val="000000"/>
                </a:solidFill>
              </a:rPr>
              <a:t>Riduzione dei benefici e delle opportunità per i ladri </a:t>
            </a:r>
          </a:p>
        </p:txBody>
      </p:sp>
      <p:grpSp>
        <p:nvGrpSpPr>
          <p:cNvPr id="67" name="Gruppo 66">
            <a:extLst>
              <a:ext uri="{FF2B5EF4-FFF2-40B4-BE49-F238E27FC236}">
                <a16:creationId xmlns:a16="http://schemas.microsoft.com/office/drawing/2014/main" id="{716C1737-69C1-480B-9DB1-6E88CE089FF0}"/>
              </a:ext>
            </a:extLst>
          </p:cNvPr>
          <p:cNvGrpSpPr/>
          <p:nvPr/>
        </p:nvGrpSpPr>
        <p:grpSpPr>
          <a:xfrm>
            <a:off x="7810932" y="1536401"/>
            <a:ext cx="372141" cy="2410289"/>
            <a:chOff x="7810932" y="1536401"/>
            <a:chExt cx="372141" cy="2410289"/>
          </a:xfrm>
        </p:grpSpPr>
        <p:sp>
          <p:nvSpPr>
            <p:cNvPr id="36" name="Freccia giù 28">
              <a:extLst>
                <a:ext uri="{FF2B5EF4-FFF2-40B4-BE49-F238E27FC236}">
                  <a16:creationId xmlns:a16="http://schemas.microsoft.com/office/drawing/2014/main" id="{6F912DC5-C582-4912-9C44-AE56DF3F1277}"/>
                </a:ext>
              </a:extLst>
            </p:cNvPr>
            <p:cNvSpPr/>
            <p:nvPr/>
          </p:nvSpPr>
          <p:spPr bwMode="auto">
            <a:xfrm rot="16200000">
              <a:off x="7902533" y="3666149"/>
              <a:ext cx="188940" cy="372141"/>
            </a:xfrm>
            <a:prstGeom prst="downArrow">
              <a:avLst/>
            </a:prstGeom>
            <a:solidFill>
              <a:srgbClr val="FF0000"/>
            </a:solidFill>
            <a:ln>
              <a:solidFill>
                <a:srgbClr val="FFFF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sz="900" b="1"/>
            </a:p>
          </p:txBody>
        </p:sp>
        <p:sp>
          <p:nvSpPr>
            <p:cNvPr id="38" name="Freccia giù 29">
              <a:extLst>
                <a:ext uri="{FF2B5EF4-FFF2-40B4-BE49-F238E27FC236}">
                  <a16:creationId xmlns:a16="http://schemas.microsoft.com/office/drawing/2014/main" id="{9E0D0F6E-0391-4C43-B4F6-9CFE7F3A4463}"/>
                </a:ext>
              </a:extLst>
            </p:cNvPr>
            <p:cNvSpPr/>
            <p:nvPr/>
          </p:nvSpPr>
          <p:spPr bwMode="auto">
            <a:xfrm rot="16200000">
              <a:off x="7902115" y="2568889"/>
              <a:ext cx="189775" cy="372141"/>
            </a:xfrm>
            <a:prstGeom prst="downArrow">
              <a:avLst/>
            </a:prstGeom>
            <a:solidFill>
              <a:srgbClr val="FF0000"/>
            </a:solidFill>
            <a:ln>
              <a:solidFill>
                <a:srgbClr val="FFFF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sz="900" b="1"/>
            </a:p>
          </p:txBody>
        </p:sp>
        <p:sp>
          <p:nvSpPr>
            <p:cNvPr id="39" name="Freccia giù 30">
              <a:extLst>
                <a:ext uri="{FF2B5EF4-FFF2-40B4-BE49-F238E27FC236}">
                  <a16:creationId xmlns:a16="http://schemas.microsoft.com/office/drawing/2014/main" id="{422278FB-798A-4DBB-A411-4EF398C91B1A}"/>
                </a:ext>
              </a:extLst>
            </p:cNvPr>
            <p:cNvSpPr/>
            <p:nvPr/>
          </p:nvSpPr>
          <p:spPr bwMode="auto">
            <a:xfrm rot="16200000">
              <a:off x="7902115" y="1445218"/>
              <a:ext cx="189775" cy="372141"/>
            </a:xfrm>
            <a:prstGeom prst="downArrow">
              <a:avLst/>
            </a:prstGeom>
            <a:solidFill>
              <a:srgbClr val="FF0000"/>
            </a:solidFill>
            <a:ln>
              <a:solidFill>
                <a:srgbClr val="FFFF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sz="900" b="1"/>
            </a:p>
          </p:txBody>
        </p:sp>
      </p:grpSp>
      <p:sp>
        <p:nvSpPr>
          <p:cNvPr id="42" name="Freccia giù 12">
            <a:extLst>
              <a:ext uri="{FF2B5EF4-FFF2-40B4-BE49-F238E27FC236}">
                <a16:creationId xmlns:a16="http://schemas.microsoft.com/office/drawing/2014/main" id="{C10CBD0F-8070-4E6A-A203-2B3E1228E807}"/>
              </a:ext>
            </a:extLst>
          </p:cNvPr>
          <p:cNvSpPr/>
          <p:nvPr/>
        </p:nvSpPr>
        <p:spPr bwMode="auto">
          <a:xfrm>
            <a:off x="1083356" y="1880981"/>
            <a:ext cx="402145" cy="425831"/>
          </a:xfrm>
          <a:prstGeom prst="downArrow">
            <a:avLst/>
          </a:prstGeom>
          <a:solidFill>
            <a:srgbClr val="92D050"/>
          </a:solidFill>
          <a:ln>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sz="900" b="1"/>
          </a:p>
        </p:txBody>
      </p:sp>
      <p:grpSp>
        <p:nvGrpSpPr>
          <p:cNvPr id="48" name="Gruppo 47">
            <a:extLst>
              <a:ext uri="{FF2B5EF4-FFF2-40B4-BE49-F238E27FC236}">
                <a16:creationId xmlns:a16="http://schemas.microsoft.com/office/drawing/2014/main" id="{A38A2FBB-F9D6-4323-85AD-63ABB68374F4}"/>
              </a:ext>
            </a:extLst>
          </p:cNvPr>
          <p:cNvGrpSpPr/>
          <p:nvPr/>
        </p:nvGrpSpPr>
        <p:grpSpPr>
          <a:xfrm>
            <a:off x="227700" y="2362146"/>
            <a:ext cx="2160000" cy="648000"/>
            <a:chOff x="227700" y="2425572"/>
            <a:chExt cx="2160000" cy="648000"/>
          </a:xfrm>
        </p:grpSpPr>
        <p:sp>
          <p:nvSpPr>
            <p:cNvPr id="41" name="Rettangolo arrotondato 4">
              <a:extLst>
                <a:ext uri="{FF2B5EF4-FFF2-40B4-BE49-F238E27FC236}">
                  <a16:creationId xmlns:a16="http://schemas.microsoft.com/office/drawing/2014/main" id="{7CF48443-94B8-44FD-B01B-B1675266200C}"/>
                </a:ext>
              </a:extLst>
            </p:cNvPr>
            <p:cNvSpPr/>
            <p:nvPr/>
          </p:nvSpPr>
          <p:spPr bwMode="auto">
            <a:xfrm>
              <a:off x="227700" y="2425572"/>
              <a:ext cx="2160000" cy="648000"/>
            </a:xfrm>
            <a:prstGeom prst="round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tIns="0" anchor="ctr"/>
            <a:lstStyle/>
            <a:p>
              <a:pPr algn="ctr" eaLnBrk="1" fontAlgn="auto" hangingPunct="1">
                <a:spcBef>
                  <a:spcPts val="0"/>
                </a:spcBef>
                <a:spcAft>
                  <a:spcPts val="0"/>
                </a:spcAft>
                <a:defRPr/>
              </a:pPr>
              <a:r>
                <a:rPr lang="it-IT" sz="900" b="1" dirty="0">
                  <a:solidFill>
                    <a:srgbClr val="000000"/>
                  </a:solidFill>
                </a:rPr>
                <a:t>Costituzione del gruppo di Controllo del Vicinato</a:t>
              </a:r>
              <a:br>
                <a:rPr lang="it-IT" sz="900" b="1" dirty="0">
                  <a:solidFill>
                    <a:srgbClr val="000000"/>
                  </a:solidFill>
                </a:rPr>
              </a:br>
              <a:endParaRPr lang="it-IT" sz="900" b="1" dirty="0">
                <a:solidFill>
                  <a:srgbClr val="000000"/>
                </a:solidFill>
              </a:endParaRPr>
            </a:p>
          </p:txBody>
        </p:sp>
        <p:sp>
          <p:nvSpPr>
            <p:cNvPr id="43" name="CasellaDiTesto 33">
              <a:extLst>
                <a:ext uri="{FF2B5EF4-FFF2-40B4-BE49-F238E27FC236}">
                  <a16:creationId xmlns:a16="http://schemas.microsoft.com/office/drawing/2014/main" id="{2217C752-C41A-45B5-BD11-E6855AEFBACE}"/>
                </a:ext>
              </a:extLst>
            </p:cNvPr>
            <p:cNvSpPr txBox="1">
              <a:spLocks noChangeArrowheads="1"/>
            </p:cNvSpPr>
            <p:nvPr/>
          </p:nvSpPr>
          <p:spPr bwMode="auto">
            <a:xfrm>
              <a:off x="309067" y="2842740"/>
              <a:ext cx="1856771"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900" b="1" dirty="0">
                  <a:solidFill>
                    <a:srgbClr val="0000FF"/>
                  </a:solidFill>
                </a:rPr>
                <a:t>Modulo Atto Costitutivo</a:t>
              </a:r>
            </a:p>
          </p:txBody>
        </p:sp>
      </p:grpSp>
      <p:sp>
        <p:nvSpPr>
          <p:cNvPr id="44" name="Freccia giù 12">
            <a:extLst>
              <a:ext uri="{FF2B5EF4-FFF2-40B4-BE49-F238E27FC236}">
                <a16:creationId xmlns:a16="http://schemas.microsoft.com/office/drawing/2014/main" id="{24A6C321-1ECB-4846-B5B1-90ECCD57F7F8}"/>
              </a:ext>
            </a:extLst>
          </p:cNvPr>
          <p:cNvSpPr/>
          <p:nvPr/>
        </p:nvSpPr>
        <p:spPr bwMode="auto">
          <a:xfrm>
            <a:off x="1083355" y="3111237"/>
            <a:ext cx="402145" cy="425831"/>
          </a:xfrm>
          <a:prstGeom prst="downArrow">
            <a:avLst/>
          </a:prstGeom>
          <a:solidFill>
            <a:srgbClr val="92D050"/>
          </a:solidFill>
          <a:ln>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sz="900" b="1" dirty="0"/>
          </a:p>
        </p:txBody>
      </p:sp>
      <p:sp>
        <p:nvSpPr>
          <p:cNvPr id="46" name="Freccia giù 12">
            <a:extLst>
              <a:ext uri="{FF2B5EF4-FFF2-40B4-BE49-F238E27FC236}">
                <a16:creationId xmlns:a16="http://schemas.microsoft.com/office/drawing/2014/main" id="{940EB206-3317-41B2-9619-80A36D524651}"/>
              </a:ext>
            </a:extLst>
          </p:cNvPr>
          <p:cNvSpPr/>
          <p:nvPr/>
        </p:nvSpPr>
        <p:spPr bwMode="auto">
          <a:xfrm rot="13428035">
            <a:off x="2454207" y="1738697"/>
            <a:ext cx="402145" cy="561824"/>
          </a:xfrm>
          <a:prstGeom prst="downArrow">
            <a:avLst/>
          </a:prstGeom>
          <a:solidFill>
            <a:srgbClr val="92D050"/>
          </a:solidFill>
          <a:ln>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sz="900" b="1"/>
          </a:p>
        </p:txBody>
      </p:sp>
      <p:sp>
        <p:nvSpPr>
          <p:cNvPr id="51" name="Freccia giù 12">
            <a:extLst>
              <a:ext uri="{FF2B5EF4-FFF2-40B4-BE49-F238E27FC236}">
                <a16:creationId xmlns:a16="http://schemas.microsoft.com/office/drawing/2014/main" id="{CD455B19-9D38-4971-86DD-067B2865C304}"/>
              </a:ext>
            </a:extLst>
          </p:cNvPr>
          <p:cNvSpPr/>
          <p:nvPr/>
        </p:nvSpPr>
        <p:spPr bwMode="auto">
          <a:xfrm>
            <a:off x="3737545" y="1857306"/>
            <a:ext cx="402145" cy="425831"/>
          </a:xfrm>
          <a:prstGeom prst="downArrow">
            <a:avLst/>
          </a:prstGeom>
          <a:solidFill>
            <a:srgbClr val="92D050"/>
          </a:solidFill>
          <a:ln>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sz="900" b="1"/>
          </a:p>
        </p:txBody>
      </p:sp>
      <p:sp>
        <p:nvSpPr>
          <p:cNvPr id="52" name="Freccia giù 12">
            <a:extLst>
              <a:ext uri="{FF2B5EF4-FFF2-40B4-BE49-F238E27FC236}">
                <a16:creationId xmlns:a16="http://schemas.microsoft.com/office/drawing/2014/main" id="{12BD79EC-12AD-4E81-96A7-FA1739A370A2}"/>
              </a:ext>
            </a:extLst>
          </p:cNvPr>
          <p:cNvSpPr/>
          <p:nvPr/>
        </p:nvSpPr>
        <p:spPr bwMode="auto">
          <a:xfrm rot="13428035">
            <a:off x="5100424" y="1733671"/>
            <a:ext cx="402145" cy="561824"/>
          </a:xfrm>
          <a:prstGeom prst="downArrow">
            <a:avLst/>
          </a:prstGeom>
          <a:solidFill>
            <a:srgbClr val="92D050"/>
          </a:solidFill>
          <a:ln>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sz="900" b="1"/>
          </a:p>
        </p:txBody>
      </p:sp>
      <p:sp>
        <p:nvSpPr>
          <p:cNvPr id="53" name="Freccia giù 12">
            <a:extLst>
              <a:ext uri="{FF2B5EF4-FFF2-40B4-BE49-F238E27FC236}">
                <a16:creationId xmlns:a16="http://schemas.microsoft.com/office/drawing/2014/main" id="{5AF85DDE-3731-44F8-8AB5-C4050F0984CF}"/>
              </a:ext>
            </a:extLst>
          </p:cNvPr>
          <p:cNvSpPr/>
          <p:nvPr/>
        </p:nvSpPr>
        <p:spPr bwMode="auto">
          <a:xfrm rot="16200000">
            <a:off x="5075283" y="2502467"/>
            <a:ext cx="402145" cy="343881"/>
          </a:xfrm>
          <a:prstGeom prst="downArrow">
            <a:avLst/>
          </a:prstGeom>
          <a:solidFill>
            <a:srgbClr val="FFFF00"/>
          </a:solidFill>
          <a:ln>
            <a:solidFill>
              <a:srgbClr val="130B0D"/>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sz="900" b="1" dirty="0"/>
          </a:p>
        </p:txBody>
      </p:sp>
      <p:sp>
        <p:nvSpPr>
          <p:cNvPr id="54" name="Freccia giù 12">
            <a:extLst>
              <a:ext uri="{FF2B5EF4-FFF2-40B4-BE49-F238E27FC236}">
                <a16:creationId xmlns:a16="http://schemas.microsoft.com/office/drawing/2014/main" id="{2CF2CE6B-E2CC-4AE8-BCC2-987743154B38}"/>
              </a:ext>
            </a:extLst>
          </p:cNvPr>
          <p:cNvSpPr/>
          <p:nvPr/>
        </p:nvSpPr>
        <p:spPr bwMode="auto">
          <a:xfrm rot="5400000">
            <a:off x="5058065" y="3736108"/>
            <a:ext cx="402145" cy="343881"/>
          </a:xfrm>
          <a:prstGeom prst="downArrow">
            <a:avLst/>
          </a:prstGeom>
          <a:solidFill>
            <a:srgbClr val="FFFF00"/>
          </a:solidFill>
          <a:ln>
            <a:solidFill>
              <a:srgbClr val="130B0D"/>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sz="900" b="1"/>
          </a:p>
        </p:txBody>
      </p:sp>
      <p:sp>
        <p:nvSpPr>
          <p:cNvPr id="55" name="Freccia giù 12">
            <a:extLst>
              <a:ext uri="{FF2B5EF4-FFF2-40B4-BE49-F238E27FC236}">
                <a16:creationId xmlns:a16="http://schemas.microsoft.com/office/drawing/2014/main" id="{31FBBC67-9F24-4988-A6D2-A6E5AC1113DE}"/>
              </a:ext>
            </a:extLst>
          </p:cNvPr>
          <p:cNvSpPr/>
          <p:nvPr/>
        </p:nvSpPr>
        <p:spPr bwMode="auto">
          <a:xfrm>
            <a:off x="6385068" y="3111237"/>
            <a:ext cx="402145" cy="425831"/>
          </a:xfrm>
          <a:prstGeom prst="downArrow">
            <a:avLst/>
          </a:prstGeom>
          <a:solidFill>
            <a:srgbClr val="FFFF00"/>
          </a:solidFill>
          <a:ln>
            <a:solidFill>
              <a:srgbClr val="130B0D"/>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sz="900" b="1"/>
          </a:p>
        </p:txBody>
      </p:sp>
      <p:sp>
        <p:nvSpPr>
          <p:cNvPr id="56" name="Freccia giù 12">
            <a:extLst>
              <a:ext uri="{FF2B5EF4-FFF2-40B4-BE49-F238E27FC236}">
                <a16:creationId xmlns:a16="http://schemas.microsoft.com/office/drawing/2014/main" id="{A24B2FA8-20B1-44FD-9EB8-7E85C9760D14}"/>
              </a:ext>
            </a:extLst>
          </p:cNvPr>
          <p:cNvSpPr/>
          <p:nvPr/>
        </p:nvSpPr>
        <p:spPr bwMode="auto">
          <a:xfrm rot="10800000">
            <a:off x="3734211" y="3084022"/>
            <a:ext cx="402145" cy="425831"/>
          </a:xfrm>
          <a:prstGeom prst="downArrow">
            <a:avLst/>
          </a:prstGeom>
          <a:solidFill>
            <a:srgbClr val="FFFF00"/>
          </a:solidFill>
          <a:ln>
            <a:solidFill>
              <a:srgbClr val="130B0D"/>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sz="900" b="1" dirty="0"/>
          </a:p>
        </p:txBody>
      </p:sp>
      <p:sp>
        <p:nvSpPr>
          <p:cNvPr id="57" name="Freccia giù 12">
            <a:extLst>
              <a:ext uri="{FF2B5EF4-FFF2-40B4-BE49-F238E27FC236}">
                <a16:creationId xmlns:a16="http://schemas.microsoft.com/office/drawing/2014/main" id="{9EEEEE61-9BB1-4A8F-8643-CA98F45DB260}"/>
              </a:ext>
            </a:extLst>
          </p:cNvPr>
          <p:cNvSpPr/>
          <p:nvPr/>
        </p:nvSpPr>
        <p:spPr bwMode="auto">
          <a:xfrm>
            <a:off x="1095687" y="4320937"/>
            <a:ext cx="402145" cy="216000"/>
          </a:xfrm>
          <a:prstGeom prst="downArrow">
            <a:avLst/>
          </a:prstGeom>
          <a:solidFill>
            <a:srgbClr val="92D050"/>
          </a:solidFill>
          <a:ln>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sz="900" b="1"/>
          </a:p>
        </p:txBody>
      </p:sp>
      <p:sp>
        <p:nvSpPr>
          <p:cNvPr id="58" name="Freccia giù 12">
            <a:extLst>
              <a:ext uri="{FF2B5EF4-FFF2-40B4-BE49-F238E27FC236}">
                <a16:creationId xmlns:a16="http://schemas.microsoft.com/office/drawing/2014/main" id="{761A3105-C533-4036-9796-6F73032013E4}"/>
              </a:ext>
            </a:extLst>
          </p:cNvPr>
          <p:cNvSpPr/>
          <p:nvPr/>
        </p:nvSpPr>
        <p:spPr bwMode="auto">
          <a:xfrm rot="16200000">
            <a:off x="2440411" y="2500629"/>
            <a:ext cx="402145" cy="343881"/>
          </a:xfrm>
          <a:prstGeom prst="downArrow">
            <a:avLst/>
          </a:prstGeom>
          <a:solidFill>
            <a:srgbClr val="92D050"/>
          </a:solidFill>
          <a:ln>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sz="900" b="1" dirty="0"/>
          </a:p>
        </p:txBody>
      </p:sp>
      <p:sp>
        <p:nvSpPr>
          <p:cNvPr id="63" name="Rettangolo con angoli arrotondati 62">
            <a:extLst>
              <a:ext uri="{FF2B5EF4-FFF2-40B4-BE49-F238E27FC236}">
                <a16:creationId xmlns:a16="http://schemas.microsoft.com/office/drawing/2014/main" id="{90BEFD52-3B18-4050-9EE7-539AFEC6B460}"/>
              </a:ext>
            </a:extLst>
          </p:cNvPr>
          <p:cNvSpPr/>
          <p:nvPr/>
        </p:nvSpPr>
        <p:spPr>
          <a:xfrm>
            <a:off x="2830484" y="2305480"/>
            <a:ext cx="4875550" cy="1980000"/>
          </a:xfrm>
          <a:prstGeom prst="roundRect">
            <a:avLst>
              <a:gd name="adj" fmla="val 4308"/>
            </a:avLst>
          </a:prstGeom>
          <a:noFill/>
          <a:ln w="12700">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highlight>
                <a:srgbClr val="FFFF00"/>
              </a:highlight>
            </a:endParaRPr>
          </a:p>
        </p:txBody>
      </p:sp>
      <p:grpSp>
        <p:nvGrpSpPr>
          <p:cNvPr id="66" name="Gruppo 65">
            <a:extLst>
              <a:ext uri="{FF2B5EF4-FFF2-40B4-BE49-F238E27FC236}">
                <a16:creationId xmlns:a16="http://schemas.microsoft.com/office/drawing/2014/main" id="{E844CE70-DA28-4019-92F3-63A4CC2C85B3}"/>
              </a:ext>
            </a:extLst>
          </p:cNvPr>
          <p:cNvGrpSpPr/>
          <p:nvPr/>
        </p:nvGrpSpPr>
        <p:grpSpPr>
          <a:xfrm>
            <a:off x="4753233" y="2950668"/>
            <a:ext cx="984124" cy="671306"/>
            <a:chOff x="4727912" y="2950668"/>
            <a:chExt cx="1055617" cy="671306"/>
          </a:xfrm>
        </p:grpSpPr>
        <p:sp>
          <p:nvSpPr>
            <p:cNvPr id="64" name="Freccia circolare a sinistra 63">
              <a:extLst>
                <a:ext uri="{FF2B5EF4-FFF2-40B4-BE49-F238E27FC236}">
                  <a16:creationId xmlns:a16="http://schemas.microsoft.com/office/drawing/2014/main" id="{656BE45F-FD31-4E70-A545-F4E1CB9780E2}"/>
                </a:ext>
              </a:extLst>
            </p:cNvPr>
            <p:cNvSpPr/>
            <p:nvPr/>
          </p:nvSpPr>
          <p:spPr>
            <a:xfrm>
              <a:off x="5320146" y="3009974"/>
              <a:ext cx="463383" cy="612000"/>
            </a:xfrm>
            <a:prstGeom prst="curvedLeftArrow">
              <a:avLst/>
            </a:prstGeom>
            <a:solidFill>
              <a:schemeClr val="tx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5" name="Freccia circolare a sinistra 64">
              <a:extLst>
                <a:ext uri="{FF2B5EF4-FFF2-40B4-BE49-F238E27FC236}">
                  <a16:creationId xmlns:a16="http://schemas.microsoft.com/office/drawing/2014/main" id="{91DC1C97-1CA8-49E6-816F-0A10E4CC2C9D}"/>
                </a:ext>
              </a:extLst>
            </p:cNvPr>
            <p:cNvSpPr/>
            <p:nvPr/>
          </p:nvSpPr>
          <p:spPr>
            <a:xfrm rot="10800000">
              <a:off x="4727912" y="2950668"/>
              <a:ext cx="463383" cy="612000"/>
            </a:xfrm>
            <a:prstGeom prst="curvedLeftArrow">
              <a:avLst/>
            </a:prstGeom>
            <a:solidFill>
              <a:schemeClr val="tx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spTree>
    <p:extLst>
      <p:ext uri="{BB962C8B-B14F-4D97-AF65-F5344CB8AC3E}">
        <p14:creationId xmlns:p14="http://schemas.microsoft.com/office/powerpoint/2010/main" val="343722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animEffect transition="in" filter="fade">
                                      <p:cBhvr>
                                        <p:cTn id="25" dur="500"/>
                                        <p:tgtEl>
                                          <p:spTgt spid="44"/>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p:cTn id="34" dur="500" fill="hold"/>
                                        <p:tgtEl>
                                          <p:spTgt spid="57"/>
                                        </p:tgtEl>
                                        <p:attrNameLst>
                                          <p:attrName>ppt_w</p:attrName>
                                        </p:attrNameLst>
                                      </p:cBhvr>
                                      <p:tavLst>
                                        <p:tav tm="0">
                                          <p:val>
                                            <p:fltVal val="0"/>
                                          </p:val>
                                        </p:tav>
                                        <p:tav tm="100000">
                                          <p:val>
                                            <p:strVal val="#ppt_w"/>
                                          </p:val>
                                        </p:tav>
                                      </p:tavLst>
                                    </p:anim>
                                    <p:anim calcmode="lin" valueType="num">
                                      <p:cBhvr>
                                        <p:cTn id="35" dur="500" fill="hold"/>
                                        <p:tgtEl>
                                          <p:spTgt spid="57"/>
                                        </p:tgtEl>
                                        <p:attrNameLst>
                                          <p:attrName>ppt_h</p:attrName>
                                        </p:attrNameLst>
                                      </p:cBhvr>
                                      <p:tavLst>
                                        <p:tav tm="0">
                                          <p:val>
                                            <p:fltVal val="0"/>
                                          </p:val>
                                        </p:tav>
                                        <p:tav tm="100000">
                                          <p:val>
                                            <p:strVal val="#ppt_h"/>
                                          </p:val>
                                        </p:tav>
                                      </p:tavLst>
                                    </p:anim>
                                    <p:animEffect transition="in" filter="fade">
                                      <p:cBhvr>
                                        <p:cTn id="36" dur="500"/>
                                        <p:tgtEl>
                                          <p:spTgt spid="57"/>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500" fill="hold"/>
                                        <p:tgtEl>
                                          <p:spTgt spid="46"/>
                                        </p:tgtEl>
                                        <p:attrNameLst>
                                          <p:attrName>ppt_w</p:attrName>
                                        </p:attrNameLst>
                                      </p:cBhvr>
                                      <p:tavLst>
                                        <p:tav tm="0">
                                          <p:val>
                                            <p:fltVal val="0"/>
                                          </p:val>
                                        </p:tav>
                                        <p:tav tm="100000">
                                          <p:val>
                                            <p:strVal val="#ppt_w"/>
                                          </p:val>
                                        </p:tav>
                                      </p:tavLst>
                                    </p:anim>
                                    <p:anim calcmode="lin" valueType="num">
                                      <p:cBhvr>
                                        <p:cTn id="46" dur="500" fill="hold"/>
                                        <p:tgtEl>
                                          <p:spTgt spid="46"/>
                                        </p:tgtEl>
                                        <p:attrNameLst>
                                          <p:attrName>ppt_h</p:attrName>
                                        </p:attrNameLst>
                                      </p:cBhvr>
                                      <p:tavLst>
                                        <p:tav tm="0">
                                          <p:val>
                                            <p:fltVal val="0"/>
                                          </p:val>
                                        </p:tav>
                                        <p:tav tm="100000">
                                          <p:val>
                                            <p:strVal val="#ppt_h"/>
                                          </p:val>
                                        </p:tav>
                                      </p:tavLst>
                                    </p:anim>
                                    <p:animEffect transition="in" filter="fade">
                                      <p:cBhvr>
                                        <p:cTn id="47" dur="500"/>
                                        <p:tgtEl>
                                          <p:spTgt spid="46"/>
                                        </p:tgtEl>
                                      </p:cBhvr>
                                    </p:animEffect>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arn(inVertical)">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p:cTn id="56" dur="500" fill="hold"/>
                                        <p:tgtEl>
                                          <p:spTgt spid="51"/>
                                        </p:tgtEl>
                                        <p:attrNameLst>
                                          <p:attrName>ppt_w</p:attrName>
                                        </p:attrNameLst>
                                      </p:cBhvr>
                                      <p:tavLst>
                                        <p:tav tm="0">
                                          <p:val>
                                            <p:fltVal val="0"/>
                                          </p:val>
                                        </p:tav>
                                        <p:tav tm="100000">
                                          <p:val>
                                            <p:strVal val="#ppt_w"/>
                                          </p:val>
                                        </p:tav>
                                      </p:tavLst>
                                    </p:anim>
                                    <p:anim calcmode="lin" valueType="num">
                                      <p:cBhvr>
                                        <p:cTn id="57" dur="500" fill="hold"/>
                                        <p:tgtEl>
                                          <p:spTgt spid="51"/>
                                        </p:tgtEl>
                                        <p:attrNameLst>
                                          <p:attrName>ppt_h</p:attrName>
                                        </p:attrNameLst>
                                      </p:cBhvr>
                                      <p:tavLst>
                                        <p:tav tm="0">
                                          <p:val>
                                            <p:fltVal val="0"/>
                                          </p:val>
                                        </p:tav>
                                        <p:tav tm="100000">
                                          <p:val>
                                            <p:strVal val="#ppt_h"/>
                                          </p:val>
                                        </p:tav>
                                      </p:tavLst>
                                    </p:anim>
                                    <p:animEffect transition="in" filter="fade">
                                      <p:cBhvr>
                                        <p:cTn id="58" dur="500"/>
                                        <p:tgtEl>
                                          <p:spTgt spid="51"/>
                                        </p:tgtEl>
                                      </p:cBhvr>
                                    </p:animEffect>
                                  </p:childTnLst>
                                </p:cTn>
                              </p:par>
                            </p:childTnLst>
                          </p:cTn>
                        </p:par>
                        <p:par>
                          <p:cTn id="59" fill="hold">
                            <p:stCondLst>
                              <p:cond delay="500"/>
                            </p:stCondLst>
                            <p:childTnLst>
                              <p:par>
                                <p:cTn id="60" presetID="16" presetClass="entr" presetSubtype="21"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barn(inVertical)">
                                      <p:cBhvr>
                                        <p:cTn id="62" dur="500"/>
                                        <p:tgtEl>
                                          <p:spTgt spid="49"/>
                                        </p:tgtEl>
                                      </p:cBhvr>
                                    </p:animEffect>
                                  </p:childTnLst>
                                </p:cTn>
                              </p:par>
                            </p:childTnLst>
                          </p:cTn>
                        </p:par>
                        <p:par>
                          <p:cTn id="63" fill="hold">
                            <p:stCondLst>
                              <p:cond delay="1000"/>
                            </p:stCondLst>
                            <p:childTnLst>
                              <p:par>
                                <p:cTn id="64" presetID="53" presetClass="entr" presetSubtype="16"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 calcmode="lin" valueType="num">
                                      <p:cBhvr>
                                        <p:cTn id="66" dur="500" fill="hold"/>
                                        <p:tgtEl>
                                          <p:spTgt spid="58"/>
                                        </p:tgtEl>
                                        <p:attrNameLst>
                                          <p:attrName>ppt_w</p:attrName>
                                        </p:attrNameLst>
                                      </p:cBhvr>
                                      <p:tavLst>
                                        <p:tav tm="0">
                                          <p:val>
                                            <p:fltVal val="0"/>
                                          </p:val>
                                        </p:tav>
                                        <p:tav tm="100000">
                                          <p:val>
                                            <p:strVal val="#ppt_w"/>
                                          </p:val>
                                        </p:tav>
                                      </p:tavLst>
                                    </p:anim>
                                    <p:anim calcmode="lin" valueType="num">
                                      <p:cBhvr>
                                        <p:cTn id="67" dur="500" fill="hold"/>
                                        <p:tgtEl>
                                          <p:spTgt spid="58"/>
                                        </p:tgtEl>
                                        <p:attrNameLst>
                                          <p:attrName>ppt_h</p:attrName>
                                        </p:attrNameLst>
                                      </p:cBhvr>
                                      <p:tavLst>
                                        <p:tav tm="0">
                                          <p:val>
                                            <p:fltVal val="0"/>
                                          </p:val>
                                        </p:tav>
                                        <p:tav tm="100000">
                                          <p:val>
                                            <p:strVal val="#ppt_h"/>
                                          </p:val>
                                        </p:tav>
                                      </p:tavLst>
                                    </p:anim>
                                    <p:animEffect transition="in" filter="fade">
                                      <p:cBhvr>
                                        <p:cTn id="68" dur="500"/>
                                        <p:tgtEl>
                                          <p:spTgt spid="5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p:cTn id="73" dur="500" fill="hold"/>
                                        <p:tgtEl>
                                          <p:spTgt spid="53"/>
                                        </p:tgtEl>
                                        <p:attrNameLst>
                                          <p:attrName>ppt_w</p:attrName>
                                        </p:attrNameLst>
                                      </p:cBhvr>
                                      <p:tavLst>
                                        <p:tav tm="0">
                                          <p:val>
                                            <p:fltVal val="0"/>
                                          </p:val>
                                        </p:tav>
                                        <p:tav tm="100000">
                                          <p:val>
                                            <p:strVal val="#ppt_w"/>
                                          </p:val>
                                        </p:tav>
                                      </p:tavLst>
                                    </p:anim>
                                    <p:anim calcmode="lin" valueType="num">
                                      <p:cBhvr>
                                        <p:cTn id="74" dur="500" fill="hold"/>
                                        <p:tgtEl>
                                          <p:spTgt spid="53"/>
                                        </p:tgtEl>
                                        <p:attrNameLst>
                                          <p:attrName>ppt_h</p:attrName>
                                        </p:attrNameLst>
                                      </p:cBhvr>
                                      <p:tavLst>
                                        <p:tav tm="0">
                                          <p:val>
                                            <p:fltVal val="0"/>
                                          </p:val>
                                        </p:tav>
                                        <p:tav tm="100000">
                                          <p:val>
                                            <p:strVal val="#ppt_h"/>
                                          </p:val>
                                        </p:tav>
                                      </p:tavLst>
                                    </p:anim>
                                    <p:animEffect transition="in" filter="fade">
                                      <p:cBhvr>
                                        <p:cTn id="75" dur="500"/>
                                        <p:tgtEl>
                                          <p:spTgt spid="53"/>
                                        </p:tgtEl>
                                      </p:cBhvr>
                                    </p:animEffect>
                                  </p:childTnLst>
                                </p:cTn>
                              </p:par>
                            </p:childTnLst>
                          </p:cTn>
                        </p:par>
                        <p:par>
                          <p:cTn id="76" fill="hold">
                            <p:stCondLst>
                              <p:cond delay="500"/>
                            </p:stCondLst>
                            <p:childTnLst>
                              <p:par>
                                <p:cTn id="77" presetID="16" presetClass="entr" presetSubtype="21"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arn(inVertical)">
                                      <p:cBhvr>
                                        <p:cTn id="79" dur="500"/>
                                        <p:tgtEl>
                                          <p:spTgt spid="15"/>
                                        </p:tgtEl>
                                      </p:cBhvr>
                                    </p:animEffect>
                                  </p:childTnLst>
                                </p:cTn>
                              </p:par>
                            </p:childTnLst>
                          </p:cTn>
                        </p:par>
                        <p:par>
                          <p:cTn id="80" fill="hold">
                            <p:stCondLst>
                              <p:cond delay="1000"/>
                            </p:stCondLst>
                            <p:childTnLst>
                              <p:par>
                                <p:cTn id="81" presetID="53" presetClass="entr" presetSubtype="16"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500" fill="hold"/>
                                        <p:tgtEl>
                                          <p:spTgt spid="52"/>
                                        </p:tgtEl>
                                        <p:attrNameLst>
                                          <p:attrName>ppt_w</p:attrName>
                                        </p:attrNameLst>
                                      </p:cBhvr>
                                      <p:tavLst>
                                        <p:tav tm="0">
                                          <p:val>
                                            <p:fltVal val="0"/>
                                          </p:val>
                                        </p:tav>
                                        <p:tav tm="100000">
                                          <p:val>
                                            <p:strVal val="#ppt_w"/>
                                          </p:val>
                                        </p:tav>
                                      </p:tavLst>
                                    </p:anim>
                                    <p:anim calcmode="lin" valueType="num">
                                      <p:cBhvr>
                                        <p:cTn id="84" dur="500" fill="hold"/>
                                        <p:tgtEl>
                                          <p:spTgt spid="52"/>
                                        </p:tgtEl>
                                        <p:attrNameLst>
                                          <p:attrName>ppt_h</p:attrName>
                                        </p:attrNameLst>
                                      </p:cBhvr>
                                      <p:tavLst>
                                        <p:tav tm="0">
                                          <p:val>
                                            <p:fltVal val="0"/>
                                          </p:val>
                                        </p:tav>
                                        <p:tav tm="100000">
                                          <p:val>
                                            <p:strVal val="#ppt_h"/>
                                          </p:val>
                                        </p:tav>
                                      </p:tavLst>
                                    </p:anim>
                                    <p:animEffect transition="in" filter="fade">
                                      <p:cBhvr>
                                        <p:cTn id="85" dur="500"/>
                                        <p:tgtEl>
                                          <p:spTgt spid="52"/>
                                        </p:tgtEl>
                                      </p:cBhvr>
                                    </p:animEffect>
                                  </p:childTnLst>
                                </p:cTn>
                              </p:par>
                            </p:childTnLst>
                          </p:cTn>
                        </p:par>
                        <p:par>
                          <p:cTn id="86" fill="hold">
                            <p:stCondLst>
                              <p:cond delay="1500"/>
                            </p:stCondLst>
                            <p:childTnLst>
                              <p:par>
                                <p:cTn id="87" presetID="16" presetClass="entr" presetSubtype="21" fill="hold" nodeType="after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barn(inVertical)">
                                      <p:cBhvr>
                                        <p:cTn id="89" dur="500"/>
                                        <p:tgtEl>
                                          <p:spTgt spid="50"/>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55"/>
                                        </p:tgtEl>
                                        <p:attrNameLst>
                                          <p:attrName>style.visibility</p:attrName>
                                        </p:attrNameLst>
                                      </p:cBhvr>
                                      <p:to>
                                        <p:strVal val="visible"/>
                                      </p:to>
                                    </p:set>
                                    <p:anim calcmode="lin" valueType="num">
                                      <p:cBhvr>
                                        <p:cTn id="94" dur="500" fill="hold"/>
                                        <p:tgtEl>
                                          <p:spTgt spid="55"/>
                                        </p:tgtEl>
                                        <p:attrNameLst>
                                          <p:attrName>ppt_w</p:attrName>
                                        </p:attrNameLst>
                                      </p:cBhvr>
                                      <p:tavLst>
                                        <p:tav tm="0">
                                          <p:val>
                                            <p:fltVal val="0"/>
                                          </p:val>
                                        </p:tav>
                                        <p:tav tm="100000">
                                          <p:val>
                                            <p:strVal val="#ppt_w"/>
                                          </p:val>
                                        </p:tav>
                                      </p:tavLst>
                                    </p:anim>
                                    <p:anim calcmode="lin" valueType="num">
                                      <p:cBhvr>
                                        <p:cTn id="95" dur="500" fill="hold"/>
                                        <p:tgtEl>
                                          <p:spTgt spid="55"/>
                                        </p:tgtEl>
                                        <p:attrNameLst>
                                          <p:attrName>ppt_h</p:attrName>
                                        </p:attrNameLst>
                                      </p:cBhvr>
                                      <p:tavLst>
                                        <p:tav tm="0">
                                          <p:val>
                                            <p:fltVal val="0"/>
                                          </p:val>
                                        </p:tav>
                                        <p:tav tm="100000">
                                          <p:val>
                                            <p:strVal val="#ppt_h"/>
                                          </p:val>
                                        </p:tav>
                                      </p:tavLst>
                                    </p:anim>
                                    <p:animEffect transition="in" filter="fade">
                                      <p:cBhvr>
                                        <p:cTn id="96" dur="500"/>
                                        <p:tgtEl>
                                          <p:spTgt spid="55"/>
                                        </p:tgtEl>
                                      </p:cBhvr>
                                    </p:animEffect>
                                  </p:childTnLst>
                                </p:cTn>
                              </p:par>
                            </p:childTnLst>
                          </p:cTn>
                        </p:par>
                        <p:par>
                          <p:cTn id="97" fill="hold">
                            <p:stCondLst>
                              <p:cond delay="500"/>
                            </p:stCondLst>
                            <p:childTnLst>
                              <p:par>
                                <p:cTn id="98" presetID="16" presetClass="entr" presetSubtype="21" fill="hold" grpId="0" nodeType="after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barn(inVertical)">
                                      <p:cBhvr>
                                        <p:cTn id="100" dur="5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Effect transition="in" filter="fade">
                                      <p:cBhvr>
                                        <p:cTn id="107" dur="500"/>
                                        <p:tgtEl>
                                          <p:spTgt spid="54"/>
                                        </p:tgtEl>
                                      </p:cBhvr>
                                    </p:animEffect>
                                  </p:childTnLst>
                                </p:cTn>
                              </p:par>
                            </p:childTnLst>
                          </p:cTn>
                        </p:par>
                        <p:par>
                          <p:cTn id="108" fill="hold">
                            <p:stCondLst>
                              <p:cond delay="500"/>
                            </p:stCondLst>
                            <p:childTnLst>
                              <p:par>
                                <p:cTn id="109" presetID="16" presetClass="entr" presetSubtype="21" fill="hold" grpId="0" nodeType="after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barn(inVertical)">
                                      <p:cBhvr>
                                        <p:cTn id="111" dur="500"/>
                                        <p:tgtEl>
                                          <p:spTgt spid="32"/>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56"/>
                                        </p:tgtEl>
                                        <p:attrNameLst>
                                          <p:attrName>style.visibility</p:attrName>
                                        </p:attrNameLst>
                                      </p:cBhvr>
                                      <p:to>
                                        <p:strVal val="visible"/>
                                      </p:to>
                                    </p:set>
                                    <p:anim calcmode="lin" valueType="num">
                                      <p:cBhvr>
                                        <p:cTn id="116" dur="500" fill="hold"/>
                                        <p:tgtEl>
                                          <p:spTgt spid="56"/>
                                        </p:tgtEl>
                                        <p:attrNameLst>
                                          <p:attrName>ppt_w</p:attrName>
                                        </p:attrNameLst>
                                      </p:cBhvr>
                                      <p:tavLst>
                                        <p:tav tm="0">
                                          <p:val>
                                            <p:fltVal val="0"/>
                                          </p:val>
                                        </p:tav>
                                        <p:tav tm="100000">
                                          <p:val>
                                            <p:strVal val="#ppt_w"/>
                                          </p:val>
                                        </p:tav>
                                      </p:tavLst>
                                    </p:anim>
                                    <p:anim calcmode="lin" valueType="num">
                                      <p:cBhvr>
                                        <p:cTn id="117" dur="500" fill="hold"/>
                                        <p:tgtEl>
                                          <p:spTgt spid="56"/>
                                        </p:tgtEl>
                                        <p:attrNameLst>
                                          <p:attrName>ppt_h</p:attrName>
                                        </p:attrNameLst>
                                      </p:cBhvr>
                                      <p:tavLst>
                                        <p:tav tm="0">
                                          <p:val>
                                            <p:fltVal val="0"/>
                                          </p:val>
                                        </p:tav>
                                        <p:tav tm="100000">
                                          <p:val>
                                            <p:strVal val="#ppt_h"/>
                                          </p:val>
                                        </p:tav>
                                      </p:tavLst>
                                    </p:anim>
                                    <p:animEffect transition="in" filter="fade">
                                      <p:cBhvr>
                                        <p:cTn id="118" dur="500"/>
                                        <p:tgtEl>
                                          <p:spTgt spid="56"/>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down)">
                                      <p:cBhvr>
                                        <p:cTn id="123" dur="500"/>
                                        <p:tgtEl>
                                          <p:spTgt spid="63"/>
                                        </p:tgtEl>
                                      </p:cBhvr>
                                    </p:animEffect>
                                  </p:childTnLst>
                                </p:cTn>
                              </p:par>
                            </p:childTnLst>
                          </p:cTn>
                        </p:par>
                        <p:par>
                          <p:cTn id="124" fill="hold">
                            <p:stCondLst>
                              <p:cond delay="500"/>
                            </p:stCondLst>
                            <p:childTnLst>
                              <p:par>
                                <p:cTn id="125" presetID="21" presetClass="entr" presetSubtype="1" repeatCount="3000" fill="hold"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heel(1)">
                                      <p:cBhvr>
                                        <p:cTn id="127" dur="2000"/>
                                        <p:tgtEl>
                                          <p:spTgt spid="66"/>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nodeType="click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up)">
                                      <p:cBhvr>
                                        <p:cTn id="132" dur="500"/>
                                        <p:tgtEl>
                                          <p:spTgt spid="67"/>
                                        </p:tgtEl>
                                      </p:cBhvr>
                                    </p:animEffect>
                                  </p:childTnLst>
                                </p:cTn>
                              </p:par>
                            </p:childTnLst>
                          </p:cTn>
                        </p:par>
                        <p:par>
                          <p:cTn id="133" fill="hold">
                            <p:stCondLst>
                              <p:cond delay="500"/>
                            </p:stCondLst>
                            <p:childTnLst>
                              <p:par>
                                <p:cTn id="134" presetID="16" presetClass="entr" presetSubtype="26"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barn(inHorizontal)">
                                      <p:cBhvr>
                                        <p:cTn id="1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P spid="15" grpId="0" animBg="1"/>
      <p:bldP spid="29" grpId="0" animBg="1"/>
      <p:bldP spid="32" grpId="0" animBg="1"/>
      <p:bldP spid="37" grpId="0" animBg="1"/>
      <p:bldP spid="42" grpId="0" animBg="1"/>
      <p:bldP spid="44" grpId="0" animBg="1"/>
      <p:bldP spid="46" grpId="0" animBg="1"/>
      <p:bldP spid="51" grpId="0" animBg="1"/>
      <p:bldP spid="52" grpId="0" animBg="1"/>
      <p:bldP spid="53" grpId="0" animBg="1"/>
      <p:bldP spid="54" grpId="0" animBg="1"/>
      <p:bldP spid="55" grpId="0" animBg="1"/>
      <p:bldP spid="56" grpId="0" animBg="1"/>
      <p:bldP spid="57" grpId="0" animBg="1"/>
      <p:bldP spid="58"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5451988-BD4C-4CFC-946F-14634D95D1C3}"/>
              </a:ext>
            </a:extLst>
          </p:cNvPr>
          <p:cNvSpPr>
            <a:spLocks noGrp="1"/>
          </p:cNvSpPr>
          <p:nvPr>
            <p:ph type="body" sz="quarter" idx="36"/>
          </p:nvPr>
        </p:nvSpPr>
        <p:spPr>
          <a:xfrm>
            <a:off x="425946" y="1108436"/>
            <a:ext cx="8250699" cy="1966554"/>
          </a:xfrm>
        </p:spPr>
        <p:txBody>
          <a:bodyPr/>
          <a:lstStyle/>
          <a:p>
            <a:pPr marL="0" indent="0">
              <a:lnSpc>
                <a:spcPct val="100000"/>
              </a:lnSpc>
              <a:buNone/>
            </a:pPr>
            <a:r>
              <a:rPr lang="it-IT" dirty="0"/>
              <a:t>Rispettando i reciproci ruoli, partecipiamo attivamente agli sforzi delle Forze dell’Ordine, sorvegliando i nostri spazi privati e quelli pubblici, segnalando ogni anomalia che individuiamo nel nostro ambiente.</a:t>
            </a:r>
          </a:p>
          <a:p>
            <a:pPr marL="0" indent="0">
              <a:lnSpc>
                <a:spcPct val="100000"/>
              </a:lnSpc>
              <a:buNone/>
            </a:pPr>
            <a:endParaRPr lang="it-IT" dirty="0"/>
          </a:p>
        </p:txBody>
      </p:sp>
      <p:sp>
        <p:nvSpPr>
          <p:cNvPr id="3" name="Titolo 2">
            <a:extLst>
              <a:ext uri="{FF2B5EF4-FFF2-40B4-BE49-F238E27FC236}">
                <a16:creationId xmlns:a16="http://schemas.microsoft.com/office/drawing/2014/main" id="{1B49B07E-AB91-4A08-B791-FC3D4D0581C9}"/>
              </a:ext>
            </a:extLst>
          </p:cNvPr>
          <p:cNvSpPr>
            <a:spLocks noGrp="1"/>
          </p:cNvSpPr>
          <p:nvPr>
            <p:ph type="title"/>
          </p:nvPr>
        </p:nvSpPr>
        <p:spPr/>
        <p:txBody>
          <a:bodyPr/>
          <a:lstStyle/>
          <a:p>
            <a:r>
              <a:rPr lang="it-IT" dirty="0"/>
              <a:t>Collaborazione con le FF.OO.</a:t>
            </a:r>
          </a:p>
        </p:txBody>
      </p:sp>
      <p:pic>
        <p:nvPicPr>
          <p:cNvPr id="7" name="Immagine 6">
            <a:extLst>
              <a:ext uri="{FF2B5EF4-FFF2-40B4-BE49-F238E27FC236}">
                <a16:creationId xmlns:a16="http://schemas.microsoft.com/office/drawing/2014/main" id="{B6AA8A53-F1BB-4A60-AF8B-CDAEB55AB8B7}"/>
              </a:ext>
            </a:extLst>
          </p:cNvPr>
          <p:cNvPicPr>
            <a:picLocks noChangeAspect="1"/>
          </p:cNvPicPr>
          <p:nvPr/>
        </p:nvPicPr>
        <p:blipFill rotWithShape="1">
          <a:blip r:embed="rId2" cstate="screen">
            <a:alphaModFix amt="92000"/>
            <a:extLst>
              <a:ext uri="{28A0092B-C50C-407E-A947-70E740481C1C}">
                <a14:useLocalDpi xmlns:a14="http://schemas.microsoft.com/office/drawing/2010/main"/>
              </a:ext>
            </a:extLst>
          </a:blip>
          <a:srcRect/>
          <a:stretch/>
        </p:blipFill>
        <p:spPr>
          <a:xfrm>
            <a:off x="6431622" y="3068326"/>
            <a:ext cx="2625167" cy="2075174"/>
          </a:xfrm>
          <a:prstGeom prst="rect">
            <a:avLst/>
          </a:prstGeom>
          <a:ln>
            <a:noFill/>
          </a:ln>
          <a:effectLst>
            <a:softEdge rad="203200"/>
          </a:effectLst>
        </p:spPr>
      </p:pic>
      <p:pic>
        <p:nvPicPr>
          <p:cNvPr id="9" name="Elemento grafico 8" descr="Freccia, curva oraria">
            <a:extLst>
              <a:ext uri="{FF2B5EF4-FFF2-40B4-BE49-F238E27FC236}">
                <a16:creationId xmlns:a16="http://schemas.microsoft.com/office/drawing/2014/main" id="{CCC632E7-B597-44CE-BA45-8DA2EA38BF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5173948">
            <a:off x="4136470" y="3049981"/>
            <a:ext cx="1276161" cy="1276161"/>
          </a:xfrm>
          <a:prstGeom prst="rect">
            <a:avLst/>
          </a:prstGeom>
        </p:spPr>
      </p:pic>
      <p:grpSp>
        <p:nvGrpSpPr>
          <p:cNvPr id="19" name="Gruppo 18">
            <a:extLst>
              <a:ext uri="{FF2B5EF4-FFF2-40B4-BE49-F238E27FC236}">
                <a16:creationId xmlns:a16="http://schemas.microsoft.com/office/drawing/2014/main" id="{9C0E90A5-C3F2-427A-8A05-1BDD83B3434C}"/>
              </a:ext>
            </a:extLst>
          </p:cNvPr>
          <p:cNvGrpSpPr/>
          <p:nvPr/>
        </p:nvGrpSpPr>
        <p:grpSpPr>
          <a:xfrm>
            <a:off x="1906793" y="2770292"/>
            <a:ext cx="1922218" cy="2154857"/>
            <a:chOff x="2712379" y="2520819"/>
            <a:chExt cx="2077407" cy="2407152"/>
          </a:xfrm>
        </p:grpSpPr>
        <p:sp>
          <p:nvSpPr>
            <p:cNvPr id="11" name="Text Box 7">
              <a:extLst>
                <a:ext uri="{FF2B5EF4-FFF2-40B4-BE49-F238E27FC236}">
                  <a16:creationId xmlns:a16="http://schemas.microsoft.com/office/drawing/2014/main" id="{E67E91AE-4C80-4CD0-98C6-6B4E8848CBCB}"/>
                </a:ext>
              </a:extLst>
            </p:cNvPr>
            <p:cNvSpPr txBox="1">
              <a:spLocks noChangeArrowheads="1"/>
            </p:cNvSpPr>
            <p:nvPr/>
          </p:nvSpPr>
          <p:spPr bwMode="auto">
            <a:xfrm>
              <a:off x="2712379" y="2520819"/>
              <a:ext cx="2077407" cy="2407152"/>
            </a:xfrm>
            <a:prstGeom prst="rect">
              <a:avLst/>
            </a:prstGeom>
            <a:solidFill>
              <a:schemeClr val="tx2">
                <a:lumMod val="20000"/>
                <a:lumOff val="80000"/>
              </a:schemeClr>
            </a:solidFill>
            <a:ln w="9525">
              <a:solidFill>
                <a:schemeClr val="tx1"/>
              </a:solidFill>
              <a:miter lim="800000"/>
              <a:headEnd/>
              <a:tailEnd/>
            </a:ln>
            <a:scene3d>
              <a:camera prst="perspectiveHeroicExtremeLeftFacing"/>
              <a:lightRig rig="threePt" dir="t"/>
            </a:scene3d>
          </p:spPr>
          <p:txBody>
            <a:bodyPr lIns="108000" tIns="360000" rIns="108000" bIns="108000"/>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12788" indent="-2619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30000"/>
                </a:spcBef>
                <a:buFontTx/>
                <a:buChar char="•"/>
                <a:defRPr/>
              </a:pPr>
              <a:r>
                <a:rPr lang="it-IT" sz="800" dirty="0">
                  <a:solidFill>
                    <a:schemeClr val="bg1"/>
                  </a:solidFill>
                  <a:latin typeface="Tahoma" panose="020B0604030504040204" pitchFamily="34" charset="0"/>
                  <a:ea typeface="MS PGothic" panose="020B0600070205080204" pitchFamily="34" charset="-128"/>
                </a:rPr>
                <a:t>l VEICOLO:</a:t>
              </a:r>
            </a:p>
            <a:p>
              <a:pPr lvl="1" eaLnBrk="1" hangingPunct="1">
                <a:spcBef>
                  <a:spcPct val="50000"/>
                </a:spcBef>
                <a:buSzPct val="80000"/>
                <a:buFont typeface="Arial" panose="020B0604020202020204" pitchFamily="34" charset="0"/>
                <a:buChar char="►"/>
                <a:defRPr/>
              </a:pPr>
              <a:r>
                <a:rPr lang="it-IT" sz="800" dirty="0">
                  <a:solidFill>
                    <a:schemeClr val="bg1"/>
                  </a:solidFill>
                  <a:latin typeface="Tahoma" panose="020B0604030504040204" pitchFamily="34" charset="0"/>
                  <a:ea typeface="MS PGothic" panose="020B0600070205080204" pitchFamily="34" charset="-128"/>
                </a:rPr>
                <a:t>Tipologia</a:t>
              </a:r>
            </a:p>
            <a:p>
              <a:pPr lvl="1" eaLnBrk="1" hangingPunct="1">
                <a:spcBef>
                  <a:spcPct val="50000"/>
                </a:spcBef>
                <a:buSzPct val="80000"/>
                <a:buFont typeface="Arial" panose="020B0604020202020204" pitchFamily="34" charset="0"/>
                <a:buChar char="►"/>
                <a:defRPr/>
              </a:pPr>
              <a:r>
                <a:rPr lang="it-IT" sz="800" dirty="0">
                  <a:solidFill>
                    <a:schemeClr val="bg1"/>
                  </a:solidFill>
                  <a:latin typeface="Tahoma" panose="020B0604030504040204" pitchFamily="34" charset="0"/>
                  <a:ea typeface="MS PGothic" panose="020B0600070205080204" pitchFamily="34" charset="-128"/>
                </a:rPr>
                <a:t>Targa</a:t>
              </a:r>
            </a:p>
            <a:p>
              <a:pPr lvl="1" eaLnBrk="1" hangingPunct="1">
                <a:spcBef>
                  <a:spcPct val="50000"/>
                </a:spcBef>
                <a:buSzPct val="80000"/>
                <a:buFont typeface="Arial" panose="020B0604020202020204" pitchFamily="34" charset="0"/>
                <a:buChar char="►"/>
                <a:defRPr/>
              </a:pPr>
              <a:r>
                <a:rPr lang="it-IT" sz="800" dirty="0">
                  <a:solidFill>
                    <a:schemeClr val="bg1"/>
                  </a:solidFill>
                  <a:latin typeface="Tahoma" panose="020B0604030504040204" pitchFamily="34" charset="0"/>
                  <a:ea typeface="MS PGothic" panose="020B0600070205080204" pitchFamily="34" charset="-128"/>
                </a:rPr>
                <a:t>Colore</a:t>
              </a:r>
            </a:p>
            <a:p>
              <a:pPr lvl="1" eaLnBrk="1" hangingPunct="1">
                <a:spcBef>
                  <a:spcPct val="50000"/>
                </a:spcBef>
                <a:buSzPct val="80000"/>
                <a:buFont typeface="Arial" panose="020B0604020202020204" pitchFamily="34" charset="0"/>
                <a:buChar char="►"/>
                <a:defRPr/>
              </a:pPr>
              <a:r>
                <a:rPr lang="it-IT" sz="800" dirty="0">
                  <a:solidFill>
                    <a:schemeClr val="bg1"/>
                  </a:solidFill>
                  <a:latin typeface="Tahoma" panose="020B0604030504040204" pitchFamily="34" charset="0"/>
                  <a:ea typeface="MS PGothic" panose="020B0600070205080204" pitchFamily="34" charset="-128"/>
                </a:rPr>
                <a:t>Modello</a:t>
              </a:r>
            </a:p>
            <a:p>
              <a:pPr lvl="1" eaLnBrk="1" hangingPunct="1">
                <a:spcBef>
                  <a:spcPct val="50000"/>
                </a:spcBef>
                <a:buSzPct val="80000"/>
                <a:buFont typeface="Arial" panose="020B0604020202020204" pitchFamily="34" charset="0"/>
                <a:buChar char="►"/>
                <a:defRPr/>
              </a:pPr>
              <a:r>
                <a:rPr lang="it-IT" sz="800" dirty="0">
                  <a:solidFill>
                    <a:schemeClr val="bg1"/>
                  </a:solidFill>
                  <a:latin typeface="Tahoma" panose="020B0604030504040204" pitchFamily="34" charset="0"/>
                  <a:ea typeface="MS PGothic" panose="020B0600070205080204" pitchFamily="34" charset="-128"/>
                </a:rPr>
                <a:t>Scritte</a:t>
              </a:r>
            </a:p>
            <a:p>
              <a:pPr lvl="1" eaLnBrk="1" hangingPunct="1">
                <a:spcBef>
                  <a:spcPct val="50000"/>
                </a:spcBef>
                <a:buSzPct val="80000"/>
                <a:buFont typeface="Arial" panose="020B0604020202020204" pitchFamily="34" charset="0"/>
                <a:buChar char="►"/>
                <a:defRPr/>
              </a:pPr>
              <a:r>
                <a:rPr lang="it-IT" sz="800" dirty="0">
                  <a:solidFill>
                    <a:schemeClr val="bg1"/>
                  </a:solidFill>
                  <a:latin typeface="Tahoma" panose="020B0604030504040204" pitchFamily="34" charset="0"/>
                  <a:ea typeface="MS PGothic" panose="020B0600070205080204" pitchFamily="34" charset="-128"/>
                </a:rPr>
                <a:t>Adesivi</a:t>
              </a:r>
            </a:p>
            <a:p>
              <a:pPr lvl="1" eaLnBrk="1" hangingPunct="1">
                <a:spcBef>
                  <a:spcPct val="50000"/>
                </a:spcBef>
                <a:buSzPct val="80000"/>
                <a:buFont typeface="Arial" panose="020B0604020202020204" pitchFamily="34" charset="0"/>
                <a:buChar char="►"/>
                <a:defRPr/>
              </a:pPr>
              <a:r>
                <a:rPr lang="it-IT" sz="800" dirty="0">
                  <a:solidFill>
                    <a:schemeClr val="bg1"/>
                  </a:solidFill>
                  <a:latin typeface="Tahoma" panose="020B0604030504040204" pitchFamily="34" charset="0"/>
                  <a:ea typeface="MS PGothic" panose="020B0600070205080204" pitchFamily="34" charset="-128"/>
                </a:rPr>
                <a:t>......</a:t>
              </a:r>
            </a:p>
          </p:txBody>
        </p:sp>
        <p:pic>
          <p:nvPicPr>
            <p:cNvPr id="13" name="Picture 9" descr="Motociclo">
              <a:extLst>
                <a:ext uri="{FF2B5EF4-FFF2-40B4-BE49-F238E27FC236}">
                  <a16:creationId xmlns:a16="http://schemas.microsoft.com/office/drawing/2014/main" id="{02CFF1D8-5643-486C-A44D-34B33BDEE25C}"/>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06078" y="3419115"/>
              <a:ext cx="611789" cy="474999"/>
            </a:xfrm>
            <a:prstGeom prst="rect">
              <a:avLst/>
            </a:prstGeom>
            <a:noFill/>
            <a:ln>
              <a:noFill/>
            </a:ln>
            <a:scene3d>
              <a:camera prst="perspectiveHeroicExtremeLeftFacing"/>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Automobile">
              <a:extLst>
                <a:ext uri="{FF2B5EF4-FFF2-40B4-BE49-F238E27FC236}">
                  <a16:creationId xmlns:a16="http://schemas.microsoft.com/office/drawing/2014/main" id="{B527AFD7-9757-433D-8870-ADEB0C5177D1}"/>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55886" y="3920295"/>
              <a:ext cx="607506" cy="471673"/>
            </a:xfrm>
            <a:prstGeom prst="rect">
              <a:avLst/>
            </a:prstGeom>
            <a:noFill/>
            <a:ln>
              <a:noFill/>
            </a:ln>
            <a:scene3d>
              <a:camera prst="perspectiveHeroicExtremeLeftFacing"/>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Camion">
              <a:extLst>
                <a:ext uri="{FF2B5EF4-FFF2-40B4-BE49-F238E27FC236}">
                  <a16:creationId xmlns:a16="http://schemas.microsoft.com/office/drawing/2014/main" id="{59D3D05D-DA3F-41F9-8F9C-0050FB2C45C1}"/>
                </a:ext>
              </a:extLst>
            </p:cNvPr>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27092" y="4429387"/>
              <a:ext cx="607506" cy="471673"/>
            </a:xfrm>
            <a:prstGeom prst="rect">
              <a:avLst/>
            </a:prstGeom>
            <a:noFill/>
            <a:ln>
              <a:noFill/>
            </a:ln>
            <a:scene3d>
              <a:camera prst="perspectiveHeroicExtremeLeftFacing"/>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uppo 19">
            <a:extLst>
              <a:ext uri="{FF2B5EF4-FFF2-40B4-BE49-F238E27FC236}">
                <a16:creationId xmlns:a16="http://schemas.microsoft.com/office/drawing/2014/main" id="{4AF7F3A1-F6DB-4856-BCD1-D82687FCF8D8}"/>
              </a:ext>
            </a:extLst>
          </p:cNvPr>
          <p:cNvGrpSpPr/>
          <p:nvPr/>
        </p:nvGrpSpPr>
        <p:grpSpPr>
          <a:xfrm>
            <a:off x="-78702" y="2666382"/>
            <a:ext cx="2166145" cy="2256546"/>
            <a:chOff x="-78702" y="2588513"/>
            <a:chExt cx="2166145" cy="2407152"/>
          </a:xfrm>
          <a:solidFill>
            <a:schemeClr val="tx1"/>
          </a:solidFill>
        </p:grpSpPr>
        <p:sp>
          <p:nvSpPr>
            <p:cNvPr id="10" name="Text Box 5">
              <a:extLst>
                <a:ext uri="{FF2B5EF4-FFF2-40B4-BE49-F238E27FC236}">
                  <a16:creationId xmlns:a16="http://schemas.microsoft.com/office/drawing/2014/main" id="{2BA1FBBD-57CE-4377-9440-E91F8D462658}"/>
                </a:ext>
              </a:extLst>
            </p:cNvPr>
            <p:cNvSpPr txBox="1">
              <a:spLocks noChangeArrowheads="1"/>
            </p:cNvSpPr>
            <p:nvPr/>
          </p:nvSpPr>
          <p:spPr bwMode="auto">
            <a:xfrm>
              <a:off x="-78702" y="2588513"/>
              <a:ext cx="2166145" cy="2407152"/>
            </a:xfrm>
            <a:prstGeom prst="rect">
              <a:avLst/>
            </a:prstGeom>
            <a:grpFill/>
            <a:ln w="9525">
              <a:solidFill>
                <a:schemeClr val="tx1"/>
              </a:solidFill>
              <a:miter lim="800000"/>
              <a:headEnd/>
              <a:tailEnd/>
            </a:ln>
            <a:scene3d>
              <a:camera prst="perspectiveHeroicExtremeLeftFacing"/>
              <a:lightRig rig="threePt" dir="t"/>
            </a:scene3d>
          </p:spPr>
          <p:txBody>
            <a:bodyPr wrap="square" lIns="180000" tIns="180000" rIns="180000" bIns="180000" anchor="ctr">
              <a:spAutoFit/>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defRPr>
              </a:lvl1pPr>
              <a:lvl2pPr marL="804863" indent="-3476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30000"/>
                </a:spcBef>
                <a:buFontTx/>
                <a:buChar char="•"/>
              </a:pPr>
              <a:r>
                <a:rPr lang="it-IT" altLang="it-IT" sz="800" dirty="0">
                  <a:solidFill>
                    <a:schemeClr val="bg1"/>
                  </a:solidFill>
                  <a:latin typeface="Tahoma" panose="020B0604030504040204" pitchFamily="34" charset="0"/>
                  <a:ea typeface="MS PGothic" panose="020B0600070205080204" pitchFamily="34" charset="-128"/>
                </a:rPr>
                <a:t>Nome e Cognome del segnalante</a:t>
              </a:r>
            </a:p>
            <a:p>
              <a:pPr eaLnBrk="1" hangingPunct="1">
                <a:spcBef>
                  <a:spcPct val="30000"/>
                </a:spcBef>
                <a:buFontTx/>
                <a:buChar char="•"/>
              </a:pPr>
              <a:r>
                <a:rPr lang="it-IT" altLang="it-IT" sz="800" dirty="0">
                  <a:solidFill>
                    <a:schemeClr val="bg1"/>
                  </a:solidFill>
                  <a:latin typeface="Tahoma" panose="020B0604030504040204" pitchFamily="34" charset="0"/>
                  <a:ea typeface="MS PGothic" panose="020B0600070205080204" pitchFamily="34" charset="-128"/>
                </a:rPr>
                <a:t>Da dove chiamo</a:t>
              </a:r>
            </a:p>
            <a:p>
              <a:pPr eaLnBrk="1" hangingPunct="1">
                <a:spcBef>
                  <a:spcPct val="30000"/>
                </a:spcBef>
                <a:buFontTx/>
                <a:buChar char="•"/>
              </a:pPr>
              <a:r>
                <a:rPr lang="it-IT" altLang="it-IT" sz="800" dirty="0">
                  <a:solidFill>
                    <a:schemeClr val="bg1"/>
                  </a:solidFill>
                  <a:latin typeface="Tahoma" panose="020B0604030504040204" pitchFamily="34" charset="0"/>
                  <a:ea typeface="MS PGothic" panose="020B0600070205080204" pitchFamily="34" charset="-128"/>
                </a:rPr>
                <a:t>Cosa è successo</a:t>
              </a:r>
            </a:p>
            <a:p>
              <a:pPr eaLnBrk="1" hangingPunct="1">
                <a:spcBef>
                  <a:spcPct val="30000"/>
                </a:spcBef>
                <a:buFontTx/>
                <a:buChar char="•"/>
              </a:pPr>
              <a:r>
                <a:rPr lang="it-IT" altLang="it-IT" sz="800" dirty="0">
                  <a:solidFill>
                    <a:schemeClr val="bg1"/>
                  </a:solidFill>
                  <a:latin typeface="Tahoma" panose="020B0604030504040204" pitchFamily="34" charset="0"/>
                  <a:ea typeface="MS PGothic" panose="020B0600070205080204" pitchFamily="34" charset="-128"/>
                </a:rPr>
                <a:t>Quando</a:t>
              </a:r>
            </a:p>
            <a:p>
              <a:pPr eaLnBrk="1" hangingPunct="1">
                <a:spcBef>
                  <a:spcPct val="30000"/>
                </a:spcBef>
                <a:buFontTx/>
                <a:buChar char="•"/>
              </a:pPr>
              <a:r>
                <a:rPr lang="it-IT" altLang="it-IT" sz="800" dirty="0">
                  <a:solidFill>
                    <a:schemeClr val="bg1"/>
                  </a:solidFill>
                  <a:latin typeface="Tahoma" panose="020B0604030504040204" pitchFamily="34" charset="0"/>
                  <a:ea typeface="MS PGothic" panose="020B0600070205080204" pitchFamily="34" charset="-128"/>
                </a:rPr>
                <a:t>Dove</a:t>
              </a:r>
            </a:p>
            <a:p>
              <a:pPr eaLnBrk="1" hangingPunct="1">
                <a:spcBef>
                  <a:spcPct val="30000"/>
                </a:spcBef>
                <a:buFontTx/>
                <a:buChar char="•"/>
              </a:pPr>
              <a:r>
                <a:rPr lang="it-IT" altLang="it-IT" sz="800" dirty="0">
                  <a:solidFill>
                    <a:schemeClr val="bg1"/>
                  </a:solidFill>
                  <a:latin typeface="Tahoma" panose="020B0604030504040204" pitchFamily="34" charset="0"/>
                  <a:ea typeface="MS PGothic" panose="020B0600070205080204" pitchFamily="34" charset="-128"/>
                </a:rPr>
                <a:t>Descrizione del sospetto:</a:t>
              </a:r>
            </a:p>
            <a:p>
              <a:pPr lvl="1" eaLnBrk="1" hangingPunct="1">
                <a:spcBef>
                  <a:spcPct val="30000"/>
                </a:spcBef>
                <a:buSzPct val="80000"/>
                <a:buFont typeface="Arial" panose="020B0604020202020204" pitchFamily="34" charset="0"/>
                <a:buChar char="►"/>
              </a:pPr>
              <a:r>
                <a:rPr lang="it-IT" altLang="it-IT" sz="800" dirty="0">
                  <a:solidFill>
                    <a:schemeClr val="bg1"/>
                  </a:solidFill>
                  <a:latin typeface="Tahoma" panose="020B0604030504040204" pitchFamily="34" charset="0"/>
                  <a:ea typeface="MS PGothic" panose="020B0600070205080204" pitchFamily="34" charset="-128"/>
                </a:rPr>
                <a:t>Etnia</a:t>
              </a:r>
            </a:p>
            <a:p>
              <a:pPr lvl="1" eaLnBrk="1" hangingPunct="1">
                <a:spcBef>
                  <a:spcPct val="30000"/>
                </a:spcBef>
                <a:buSzPct val="80000"/>
                <a:buFont typeface="Arial" panose="020B0604020202020204" pitchFamily="34" charset="0"/>
                <a:buChar char="►"/>
              </a:pPr>
              <a:r>
                <a:rPr lang="it-IT" altLang="it-IT" sz="800" dirty="0">
                  <a:solidFill>
                    <a:schemeClr val="bg1"/>
                  </a:solidFill>
                  <a:latin typeface="Tahoma" panose="020B0604030504040204" pitchFamily="34" charset="0"/>
                  <a:ea typeface="MS PGothic" panose="020B0600070205080204" pitchFamily="34" charset="-128"/>
                </a:rPr>
                <a:t>Età</a:t>
              </a:r>
            </a:p>
            <a:p>
              <a:pPr lvl="1" eaLnBrk="1" hangingPunct="1">
                <a:spcBef>
                  <a:spcPct val="30000"/>
                </a:spcBef>
                <a:buSzPct val="80000"/>
                <a:buFont typeface="Arial" panose="020B0604020202020204" pitchFamily="34" charset="0"/>
                <a:buChar char="►"/>
              </a:pPr>
              <a:r>
                <a:rPr lang="it-IT" altLang="it-IT" sz="800" dirty="0">
                  <a:solidFill>
                    <a:schemeClr val="bg1"/>
                  </a:solidFill>
                  <a:latin typeface="Tahoma" panose="020B0604030504040204" pitchFamily="34" charset="0"/>
                  <a:ea typeface="MS PGothic" panose="020B0600070205080204" pitchFamily="34" charset="-128"/>
                </a:rPr>
                <a:t>Abiti</a:t>
              </a:r>
            </a:p>
            <a:p>
              <a:pPr lvl="1" eaLnBrk="1" hangingPunct="1">
                <a:spcBef>
                  <a:spcPct val="30000"/>
                </a:spcBef>
                <a:buSzPct val="80000"/>
                <a:buFont typeface="Arial" panose="020B0604020202020204" pitchFamily="34" charset="0"/>
                <a:buChar char="►"/>
              </a:pPr>
              <a:r>
                <a:rPr lang="it-IT" altLang="it-IT" sz="800" dirty="0">
                  <a:solidFill>
                    <a:schemeClr val="bg1"/>
                  </a:solidFill>
                  <a:latin typeface="Tahoma" panose="020B0604030504040204" pitchFamily="34" charset="0"/>
                  <a:ea typeface="MS PGothic" panose="020B0600070205080204" pitchFamily="34" charset="-128"/>
                </a:rPr>
                <a:t>Altezza</a:t>
              </a:r>
            </a:p>
            <a:p>
              <a:pPr lvl="1" eaLnBrk="1" hangingPunct="1">
                <a:spcBef>
                  <a:spcPct val="30000"/>
                </a:spcBef>
                <a:buSzPct val="80000"/>
                <a:buFont typeface="Arial" panose="020B0604020202020204" pitchFamily="34" charset="0"/>
                <a:buChar char="►"/>
              </a:pPr>
              <a:r>
                <a:rPr lang="it-IT" altLang="it-IT" sz="800" dirty="0">
                  <a:solidFill>
                    <a:schemeClr val="bg1"/>
                  </a:solidFill>
                  <a:latin typeface="Tahoma" panose="020B0604030504040204" pitchFamily="34" charset="0"/>
                  <a:ea typeface="MS PGothic" panose="020B0600070205080204" pitchFamily="34" charset="-128"/>
                </a:rPr>
                <a:t>Capelli</a:t>
              </a:r>
            </a:p>
            <a:p>
              <a:pPr lvl="1" eaLnBrk="1" hangingPunct="1">
                <a:spcBef>
                  <a:spcPct val="30000"/>
                </a:spcBef>
                <a:buSzPct val="80000"/>
                <a:buFont typeface="Arial" panose="020B0604020202020204" pitchFamily="34" charset="0"/>
                <a:buChar char="►"/>
              </a:pPr>
              <a:r>
                <a:rPr lang="it-IT" altLang="it-IT" sz="800" dirty="0">
                  <a:solidFill>
                    <a:schemeClr val="bg1"/>
                  </a:solidFill>
                  <a:latin typeface="Tahoma" panose="020B0604030504040204" pitchFamily="34" charset="0"/>
                  <a:ea typeface="MS PGothic" panose="020B0600070205080204" pitchFamily="34" charset="-128"/>
                </a:rPr>
                <a:t>Barba, baffi</a:t>
              </a:r>
            </a:p>
            <a:p>
              <a:pPr lvl="1" eaLnBrk="1" hangingPunct="1">
                <a:spcBef>
                  <a:spcPct val="30000"/>
                </a:spcBef>
                <a:buSzPct val="80000"/>
                <a:buFont typeface="Arial" panose="020B0604020202020204" pitchFamily="34" charset="0"/>
                <a:buChar char="►"/>
              </a:pPr>
              <a:r>
                <a:rPr lang="it-IT" altLang="it-IT" sz="800" dirty="0">
                  <a:solidFill>
                    <a:schemeClr val="bg1"/>
                  </a:solidFill>
                  <a:latin typeface="Tahoma" panose="020B0604030504040204" pitchFamily="34" charset="0"/>
                  <a:ea typeface="MS PGothic" panose="020B0600070205080204" pitchFamily="34" charset="-128"/>
                </a:rPr>
                <a:t>......</a:t>
              </a:r>
            </a:p>
          </p:txBody>
        </p:sp>
        <p:pic>
          <p:nvPicPr>
            <p:cNvPr id="12" name="Picture 8" descr="Sospetto">
              <a:extLst>
                <a:ext uri="{FF2B5EF4-FFF2-40B4-BE49-F238E27FC236}">
                  <a16:creationId xmlns:a16="http://schemas.microsoft.com/office/drawing/2014/main" id="{201091E6-63D8-4D3D-9905-0890CC35ABC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00425" y="3037494"/>
              <a:ext cx="550753" cy="485705"/>
            </a:xfrm>
            <a:prstGeom prst="rect">
              <a:avLst/>
            </a:prstGeom>
            <a:grpFill/>
            <a:ln w="9525">
              <a:solidFill>
                <a:schemeClr val="tx1"/>
              </a:solidFill>
              <a:miter lim="800000"/>
              <a:headEnd/>
              <a:tailEnd/>
            </a:ln>
            <a:effectLst>
              <a:outerShdw blurRad="63500" dist="38099" dir="2700000" algn="ctr" rotWithShape="0">
                <a:srgbClr val="000000">
                  <a:alpha val="74998"/>
                </a:srgbClr>
              </a:outerShdw>
            </a:effectLst>
            <a:scene3d>
              <a:camera prst="perspectiveHeroicExtremeLeftFacing"/>
              <a:lightRig rig="threePt" dir="t"/>
            </a:scene3d>
            <a:extLst>
              <a:ext uri="{909E8E84-426E-40dd-AFC4-6F175D3DCCD1}"/>
            </a:extLst>
          </p:spPr>
        </p:pic>
      </p:grpSp>
      <p:sp>
        <p:nvSpPr>
          <p:cNvPr id="21" name="CasellaDiTesto 20">
            <a:extLst>
              <a:ext uri="{FF2B5EF4-FFF2-40B4-BE49-F238E27FC236}">
                <a16:creationId xmlns:a16="http://schemas.microsoft.com/office/drawing/2014/main" id="{AFCC0303-2B76-4103-A150-EF7E9D445B8C}"/>
              </a:ext>
            </a:extLst>
          </p:cNvPr>
          <p:cNvSpPr txBox="1"/>
          <p:nvPr/>
        </p:nvSpPr>
        <p:spPr>
          <a:xfrm>
            <a:off x="4176369" y="2563742"/>
            <a:ext cx="1907895" cy="646331"/>
          </a:xfrm>
          <a:prstGeom prst="rect">
            <a:avLst/>
          </a:prstGeom>
          <a:noFill/>
          <a:ln>
            <a:solidFill>
              <a:srgbClr val="FFFF00"/>
            </a:solidFill>
          </a:ln>
        </p:spPr>
        <p:txBody>
          <a:bodyPr wrap="none" rtlCol="0">
            <a:spAutoFit/>
          </a:bodyPr>
          <a:lstStyle/>
          <a:p>
            <a:pPr algn="ctr"/>
            <a:r>
              <a:rPr lang="it-IT" b="1" dirty="0">
                <a:solidFill>
                  <a:srgbClr val="FFFF00"/>
                </a:solidFill>
              </a:rPr>
              <a:t>SEGNALAZIONI </a:t>
            </a:r>
          </a:p>
          <a:p>
            <a:pPr algn="ctr"/>
            <a:r>
              <a:rPr lang="it-IT" b="1" dirty="0">
                <a:solidFill>
                  <a:srgbClr val="FFFF00"/>
                </a:solidFill>
              </a:rPr>
              <a:t>QUALIFICATE</a:t>
            </a:r>
          </a:p>
        </p:txBody>
      </p:sp>
    </p:spTree>
    <p:extLst>
      <p:ext uri="{BB962C8B-B14F-4D97-AF65-F5344CB8AC3E}">
        <p14:creationId xmlns:p14="http://schemas.microsoft.com/office/powerpoint/2010/main" val="381925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par>
                          <p:cTn id="22" fill="hold">
                            <p:stCondLst>
                              <p:cond delay="500"/>
                            </p:stCondLst>
                            <p:childTnLst>
                              <p:par>
                                <p:cTn id="23" presetID="31"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par>
                          <p:cTn id="29" fill="hold">
                            <p:stCondLst>
                              <p:cond delay="1500"/>
                            </p:stCondLst>
                            <p:childTnLst>
                              <p:par>
                                <p:cTn id="30" presetID="21" presetClass="entr" presetSubtype="1"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A14DE8D0-2D24-41B1-8F16-2B8680A6CE7B}"/>
              </a:ext>
            </a:extLst>
          </p:cNvPr>
          <p:cNvSpPr>
            <a:spLocks noGrp="1"/>
          </p:cNvSpPr>
          <p:nvPr>
            <p:ph type="title"/>
          </p:nvPr>
        </p:nvSpPr>
        <p:spPr/>
        <p:txBody>
          <a:bodyPr/>
          <a:lstStyle/>
          <a:p>
            <a:r>
              <a:rPr lang="it-IT" dirty="0"/>
              <a:t>Il Referente di zona </a:t>
            </a:r>
            <a:r>
              <a:rPr lang="it-IT" dirty="0" err="1"/>
              <a:t>ACdV</a:t>
            </a:r>
            <a:endParaRPr lang="it-IT" dirty="0"/>
          </a:p>
        </p:txBody>
      </p:sp>
      <p:sp>
        <p:nvSpPr>
          <p:cNvPr id="2" name="Segnaposto testo 1">
            <a:extLst>
              <a:ext uri="{FF2B5EF4-FFF2-40B4-BE49-F238E27FC236}">
                <a16:creationId xmlns:a16="http://schemas.microsoft.com/office/drawing/2014/main" id="{66E7E30B-57B5-49CA-B68F-AF65AEAE1361}"/>
              </a:ext>
            </a:extLst>
          </p:cNvPr>
          <p:cNvSpPr>
            <a:spLocks noGrp="1"/>
          </p:cNvSpPr>
          <p:nvPr>
            <p:ph type="body" sz="quarter" idx="36"/>
          </p:nvPr>
        </p:nvSpPr>
        <p:spPr>
          <a:xfrm>
            <a:off x="270081" y="1163627"/>
            <a:ext cx="6826909" cy="2254984"/>
          </a:xfrm>
        </p:spPr>
        <p:txBody>
          <a:bodyPr/>
          <a:lstStyle/>
          <a:p>
            <a:pPr>
              <a:lnSpc>
                <a:spcPct val="150000"/>
              </a:lnSpc>
              <a:spcBef>
                <a:spcPts val="1200"/>
              </a:spcBef>
              <a:buFont typeface="Wingdings" panose="05000000000000000000" pitchFamily="2" charset="2"/>
              <a:buChar char="ü"/>
            </a:pPr>
            <a:r>
              <a:rPr lang="it-IT" sz="1400" dirty="0"/>
              <a:t>Svolge la funzione di </a:t>
            </a:r>
            <a:r>
              <a:rPr lang="it-IT" sz="1400" b="1" dirty="0">
                <a:solidFill>
                  <a:srgbClr val="FFFF00"/>
                </a:solidFill>
              </a:rPr>
              <a:t>anello di congiunzione </a:t>
            </a:r>
            <a:r>
              <a:rPr lang="it-IT" sz="1400" dirty="0"/>
              <a:t>tra i Coordinatori dei gruppi della propria zona e l’Associazione.</a:t>
            </a:r>
            <a:endParaRPr lang="it-IT" sz="1400" dirty="0">
              <a:solidFill>
                <a:srgbClr val="FFFF00"/>
              </a:solidFill>
            </a:endParaRPr>
          </a:p>
          <a:p>
            <a:pPr>
              <a:lnSpc>
                <a:spcPct val="150000"/>
              </a:lnSpc>
              <a:spcBef>
                <a:spcPts val="1200"/>
              </a:spcBef>
              <a:buFont typeface="Wingdings" panose="05000000000000000000" pitchFamily="2" charset="2"/>
              <a:buChar char="ü"/>
            </a:pPr>
            <a:r>
              <a:rPr lang="it-IT" sz="1400" b="1" dirty="0">
                <a:solidFill>
                  <a:srgbClr val="FFFF00"/>
                </a:solidFill>
              </a:rPr>
              <a:t>Supporta</a:t>
            </a:r>
            <a:r>
              <a:rPr lang="it-IT" sz="1400" dirty="0"/>
              <a:t> nelle fasi iniziali del programma, Amministrazioni Comunali e gruppi di cittadini.</a:t>
            </a:r>
          </a:p>
        </p:txBody>
      </p:sp>
      <p:pic>
        <p:nvPicPr>
          <p:cNvPr id="6" name="Immagine 5">
            <a:extLst>
              <a:ext uri="{FF2B5EF4-FFF2-40B4-BE49-F238E27FC236}">
                <a16:creationId xmlns:a16="http://schemas.microsoft.com/office/drawing/2014/main" id="{96D28936-CC02-428B-AFF9-165D18AF47AA}"/>
              </a:ext>
            </a:extLst>
          </p:cNvPr>
          <p:cNvPicPr>
            <a:picLocks noChangeAspect="1"/>
          </p:cNvPicPr>
          <p:nvPr/>
        </p:nvPicPr>
        <p:blipFill>
          <a:blip r:embed="rId2">
            <a:alphaModFix amt="75000"/>
          </a:blip>
          <a:stretch>
            <a:fillRect/>
          </a:stretch>
        </p:blipFill>
        <p:spPr>
          <a:xfrm>
            <a:off x="5409650" y="2930239"/>
            <a:ext cx="3270770" cy="1777592"/>
          </a:xfrm>
          <a:prstGeom prst="rect">
            <a:avLst/>
          </a:prstGeom>
          <a:effectLst>
            <a:softEdge rad="63500"/>
          </a:effectLst>
        </p:spPr>
      </p:pic>
    </p:spTree>
    <p:extLst>
      <p:ext uri="{BB962C8B-B14F-4D97-AF65-F5344CB8AC3E}">
        <p14:creationId xmlns:p14="http://schemas.microsoft.com/office/powerpoint/2010/main" val="186318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23DB11B6-7139-48EF-BE00-5B7C277F3AC2}"/>
              </a:ext>
            </a:extLst>
          </p:cNvPr>
          <p:cNvSpPr>
            <a:spLocks noGrp="1"/>
          </p:cNvSpPr>
          <p:nvPr>
            <p:ph type="body" sz="quarter" idx="36"/>
          </p:nvPr>
        </p:nvSpPr>
        <p:spPr>
          <a:xfrm>
            <a:off x="385754" y="902573"/>
            <a:ext cx="8041273" cy="1576626"/>
          </a:xfrm>
        </p:spPr>
        <p:txBody>
          <a:bodyPr/>
          <a:lstStyle/>
          <a:p>
            <a:pPr marL="0" indent="0">
              <a:buNone/>
            </a:pPr>
            <a:r>
              <a:rPr lang="it-IT" sz="1800" dirty="0"/>
              <a:t>Nel 2013 è stata costituita una rete territoriale di volontari e specialisti volontari che forniscono consulenza e supporto alle Amministrazioni Comunali, alle associazioni locali e a privati cittadini che intendono sviluppare nel proprio territorio programmi di sicurezza partecipata e organizzare gruppi di Controllo del Vicinato.</a:t>
            </a:r>
          </a:p>
        </p:txBody>
      </p:sp>
      <p:sp>
        <p:nvSpPr>
          <p:cNvPr id="3" name="Titolo 2">
            <a:extLst>
              <a:ext uri="{FF2B5EF4-FFF2-40B4-BE49-F238E27FC236}">
                <a16:creationId xmlns:a16="http://schemas.microsoft.com/office/drawing/2014/main" id="{D66962B7-BCFD-4CEF-96EA-DDA4489E0713}"/>
              </a:ext>
            </a:extLst>
          </p:cNvPr>
          <p:cNvSpPr>
            <a:spLocks noGrp="1"/>
          </p:cNvSpPr>
          <p:nvPr>
            <p:ph type="title"/>
          </p:nvPr>
        </p:nvSpPr>
        <p:spPr/>
        <p:txBody>
          <a:bodyPr/>
          <a:lstStyle/>
          <a:p>
            <a:r>
              <a:rPr lang="it-IT" dirty="0" err="1"/>
              <a:t>ACdV</a:t>
            </a:r>
            <a:r>
              <a:rPr lang="it-IT" dirty="0"/>
              <a:t> in Italia</a:t>
            </a:r>
          </a:p>
        </p:txBody>
      </p:sp>
      <p:pic>
        <p:nvPicPr>
          <p:cNvPr id="4" name="Segnaposto contenuto 3" descr="Ipoetesi-di-testata-del-sito-CdV---Jane-Jacobs.gif">
            <a:extLst>
              <a:ext uri="{FF2B5EF4-FFF2-40B4-BE49-F238E27FC236}">
                <a16:creationId xmlns:a16="http://schemas.microsoft.com/office/drawing/2014/main" id="{A0FA4059-F99F-4C10-BC43-7DB68AD3CEFB}"/>
              </a:ext>
            </a:extLst>
          </p:cNvPr>
          <p:cNvPicPr>
            <a:picLocks noChangeAspect="1"/>
          </p:cNvPicPr>
          <p:nvPr/>
        </p:nvPicPr>
        <p:blipFill>
          <a:blip r:embed="rId2" cstate="screen">
            <a:extLst>
              <a:ext uri="{28A0092B-C50C-407E-A947-70E740481C1C}">
                <a14:useLocalDpi xmlns:a14="http://schemas.microsoft.com/office/drawing/2010/main"/>
              </a:ext>
            </a:extLst>
          </a:blip>
          <a:srcRect t="-1620" b="-1620"/>
          <a:stretch>
            <a:fillRect/>
          </a:stretch>
        </p:blipFill>
        <p:spPr>
          <a:xfrm>
            <a:off x="254054" y="2664302"/>
            <a:ext cx="6956659" cy="21999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Segnaposto testo 1">
            <a:extLst>
              <a:ext uri="{FF2B5EF4-FFF2-40B4-BE49-F238E27FC236}">
                <a16:creationId xmlns:a16="http://schemas.microsoft.com/office/drawing/2014/main" id="{A7F12752-D75E-45B9-854D-DEB8F08A0E76}"/>
              </a:ext>
            </a:extLst>
          </p:cNvPr>
          <p:cNvSpPr txBox="1">
            <a:spLocks/>
          </p:cNvSpPr>
          <p:nvPr/>
        </p:nvSpPr>
        <p:spPr>
          <a:xfrm>
            <a:off x="6665923" y="3069546"/>
            <a:ext cx="2200981" cy="1356980"/>
          </a:xfrm>
          <a:prstGeom prst="rect">
            <a:avLst/>
          </a:prstGeom>
        </p:spPr>
        <p:txBody>
          <a:bodyPr vert="horz" lIns="0" tIns="0" rIns="0" bIns="0"/>
          <a:lstStyle>
            <a:lvl1pPr marL="360000" indent="-360000" algn="l" defTabSz="342900" rtl="0" eaLnBrk="1" latinLnBrk="0" hangingPunct="1">
              <a:lnSpc>
                <a:spcPts val="2400"/>
              </a:lnSpc>
              <a:spcBef>
                <a:spcPts val="0"/>
              </a:spcBef>
              <a:spcAft>
                <a:spcPts val="800"/>
              </a:spcAft>
              <a:buClr>
                <a:srgbClr val="FFFF00"/>
              </a:buClr>
              <a:buSzPct val="120000"/>
              <a:buFont typeface="Wingdings" panose="05000000000000000000" pitchFamily="2" charset="2"/>
              <a:buChar char="q"/>
              <a:defRPr sz="2000" b="0" i="0" kern="0" spc="30" baseline="0">
                <a:solidFill>
                  <a:schemeClr val="tx1"/>
                </a:solidFill>
                <a:latin typeface="Arial Rounded MT Bold" panose="020F0704030504030204" pitchFamily="34" charset="0"/>
                <a:ea typeface="+mj-ea"/>
                <a:cs typeface="+mj-cs"/>
              </a:defRPr>
            </a:lvl1pPr>
            <a:lvl2pPr marL="457200" indent="0" algn="l" defTabSz="342900" rtl="0" eaLnBrk="1" latinLnBrk="0" hangingPunct="1">
              <a:lnSpc>
                <a:spcPts val="1700"/>
              </a:lnSpc>
              <a:spcBef>
                <a:spcPts val="500"/>
              </a:spcBef>
              <a:spcAft>
                <a:spcPts val="0"/>
              </a:spcAft>
              <a:buClr>
                <a:schemeClr val="accent1"/>
              </a:buClr>
              <a:buSzPct val="80000"/>
              <a:buFontTx/>
              <a:buNone/>
              <a:defRPr sz="1100" b="0" i="0" kern="0" spc="30" baseline="0">
                <a:solidFill>
                  <a:schemeClr val="tx1"/>
                </a:solidFill>
                <a:latin typeface="+mj-lt"/>
                <a:ea typeface="+mj-ea"/>
                <a:cs typeface="+mj-cs"/>
              </a:defRPr>
            </a:lvl2pPr>
            <a:lvl3pPr marL="914400" indent="0" algn="l" defTabSz="342900" rtl="0" eaLnBrk="1" latinLnBrk="0" hangingPunct="1">
              <a:lnSpc>
                <a:spcPts val="1500"/>
              </a:lnSpc>
              <a:spcBef>
                <a:spcPts val="500"/>
              </a:spcBef>
              <a:spcAft>
                <a:spcPts val="0"/>
              </a:spcAft>
              <a:buClr>
                <a:schemeClr val="accent1"/>
              </a:buClr>
              <a:buSzPct val="80000"/>
              <a:buFontTx/>
              <a:buNone/>
              <a:defRPr sz="1000" b="0" i="0" kern="0" spc="30" baseline="0">
                <a:solidFill>
                  <a:schemeClr val="tx1"/>
                </a:solidFill>
                <a:latin typeface="+mj-lt"/>
                <a:ea typeface="+mj-ea"/>
                <a:cs typeface="+mj-cs"/>
              </a:defRPr>
            </a:lvl3pPr>
            <a:lvl4pPr marL="1371600" indent="0" algn="l" defTabSz="342900" rtl="0" eaLnBrk="1" latinLnBrk="0" hangingPunct="1">
              <a:lnSpc>
                <a:spcPts val="1400"/>
              </a:lnSpc>
              <a:spcBef>
                <a:spcPts val="500"/>
              </a:spcBef>
              <a:spcAft>
                <a:spcPts val="0"/>
              </a:spcAft>
              <a:buClr>
                <a:schemeClr val="accent1"/>
              </a:buClr>
              <a:buSzPct val="80000"/>
              <a:buFontTx/>
              <a:buNone/>
              <a:defRPr sz="900" b="0" i="0" kern="0" spc="30" baseline="0">
                <a:solidFill>
                  <a:schemeClr val="tx1"/>
                </a:solidFill>
                <a:latin typeface="+mj-lt"/>
                <a:ea typeface="+mj-ea"/>
                <a:cs typeface="+mj-cs"/>
              </a:defRPr>
            </a:lvl4pPr>
            <a:lvl5pPr marL="1828800" indent="0" algn="l" defTabSz="342900" rtl="0" eaLnBrk="1" latinLnBrk="0" hangingPunct="1">
              <a:lnSpc>
                <a:spcPts val="1300"/>
              </a:lnSpc>
              <a:spcBef>
                <a:spcPts val="500"/>
              </a:spcBef>
              <a:spcAft>
                <a:spcPts val="0"/>
              </a:spcAft>
              <a:buClr>
                <a:schemeClr val="accent1"/>
              </a:buClr>
              <a:buSzPct val="80000"/>
              <a:buFontTx/>
              <a:buNone/>
              <a:defRPr sz="900" b="0" i="0" kern="0" spc="30" baseline="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lgn="ctr">
              <a:lnSpc>
                <a:spcPct val="150000"/>
              </a:lnSpc>
              <a:spcAft>
                <a:spcPts val="0"/>
              </a:spcAft>
              <a:buFont typeface="Wingdings" panose="05000000000000000000" pitchFamily="2" charset="2"/>
              <a:buNone/>
            </a:pPr>
            <a:r>
              <a:rPr lang="it-IT" sz="1800" dirty="0" err="1"/>
              <a:t>ACdV</a:t>
            </a:r>
            <a:r>
              <a:rPr lang="it-IT" sz="1800" dirty="0"/>
              <a:t> raggruppa </a:t>
            </a:r>
            <a:r>
              <a:rPr lang="it-IT" sz="1800" dirty="0">
                <a:solidFill>
                  <a:srgbClr val="FFFF00"/>
                </a:solidFill>
              </a:rPr>
              <a:t>oltre 68mila</a:t>
            </a:r>
          </a:p>
          <a:p>
            <a:pPr marL="0" indent="0" algn="ctr">
              <a:lnSpc>
                <a:spcPct val="150000"/>
              </a:lnSpc>
              <a:spcAft>
                <a:spcPts val="0"/>
              </a:spcAft>
              <a:buFont typeface="Wingdings" panose="05000000000000000000" pitchFamily="2" charset="2"/>
              <a:buNone/>
            </a:pPr>
            <a:r>
              <a:rPr lang="it-IT" sz="1800"/>
              <a:t>famiglie </a:t>
            </a:r>
            <a:r>
              <a:rPr lang="it-IT" sz="1800" dirty="0"/>
              <a:t>in ITALIA</a:t>
            </a:r>
          </a:p>
        </p:txBody>
      </p:sp>
    </p:spTree>
    <p:extLst>
      <p:ext uri="{BB962C8B-B14F-4D97-AF65-F5344CB8AC3E}">
        <p14:creationId xmlns:p14="http://schemas.microsoft.com/office/powerpoint/2010/main" val="101515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A14DE8D0-2D24-41B1-8F16-2B8680A6CE7B}"/>
              </a:ext>
            </a:extLst>
          </p:cNvPr>
          <p:cNvSpPr>
            <a:spLocks noGrp="1"/>
          </p:cNvSpPr>
          <p:nvPr>
            <p:ph type="title"/>
          </p:nvPr>
        </p:nvSpPr>
        <p:spPr/>
        <p:txBody>
          <a:bodyPr/>
          <a:lstStyle/>
          <a:p>
            <a:r>
              <a:rPr lang="it-IT" dirty="0"/>
              <a:t>Il Coordinatore di gruppo </a:t>
            </a:r>
            <a:r>
              <a:rPr lang="it-IT" dirty="0" err="1"/>
              <a:t>CdV</a:t>
            </a:r>
            <a:endParaRPr lang="it-IT" dirty="0"/>
          </a:p>
        </p:txBody>
      </p:sp>
      <p:pic>
        <p:nvPicPr>
          <p:cNvPr id="4" name="Immagine 4">
            <a:extLst>
              <a:ext uri="{FF2B5EF4-FFF2-40B4-BE49-F238E27FC236}">
                <a16:creationId xmlns:a16="http://schemas.microsoft.com/office/drawing/2014/main" id="{B3618BE9-E517-4BFA-BE8F-42B67A872F66}"/>
              </a:ext>
            </a:extLst>
          </p:cNvPr>
          <p:cNvPicPr>
            <a:picLocks noChangeAspect="1"/>
          </p:cNvPicPr>
          <p:nvPr/>
        </p:nvPicPr>
        <p:blipFill>
          <a:blip r:embed="rId2" cstate="screen">
            <a:alphaModFix amt="75000"/>
            <a:extLst>
              <a:ext uri="{28A0092B-C50C-407E-A947-70E740481C1C}">
                <a14:useLocalDpi xmlns:a14="http://schemas.microsoft.com/office/drawing/2010/main"/>
              </a:ext>
            </a:extLst>
          </a:blip>
          <a:srcRect/>
          <a:stretch>
            <a:fillRect/>
          </a:stretch>
        </p:blipFill>
        <p:spPr bwMode="auto">
          <a:xfrm>
            <a:off x="6851909" y="1184451"/>
            <a:ext cx="2248171" cy="2296504"/>
          </a:xfrm>
          <a:prstGeom prst="rect">
            <a:avLst/>
          </a:prstGeom>
          <a:noFill/>
          <a:ln>
            <a:noFill/>
          </a:ln>
          <a:effectLst>
            <a:softEdge rad="177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testo 1">
            <a:extLst>
              <a:ext uri="{FF2B5EF4-FFF2-40B4-BE49-F238E27FC236}">
                <a16:creationId xmlns:a16="http://schemas.microsoft.com/office/drawing/2014/main" id="{66E7E30B-57B5-49CA-B68F-AF65AEAE1361}"/>
              </a:ext>
            </a:extLst>
          </p:cNvPr>
          <p:cNvSpPr>
            <a:spLocks noGrp="1"/>
          </p:cNvSpPr>
          <p:nvPr>
            <p:ph type="body" sz="quarter" idx="36"/>
          </p:nvPr>
        </p:nvSpPr>
        <p:spPr>
          <a:xfrm>
            <a:off x="270081" y="997371"/>
            <a:ext cx="6826909" cy="3585020"/>
          </a:xfrm>
        </p:spPr>
        <p:txBody>
          <a:bodyPr/>
          <a:lstStyle/>
          <a:p>
            <a:pPr>
              <a:lnSpc>
                <a:spcPct val="150000"/>
              </a:lnSpc>
              <a:spcBef>
                <a:spcPts val="1200"/>
              </a:spcBef>
              <a:buFont typeface="Wingdings" panose="05000000000000000000" pitchFamily="2" charset="2"/>
              <a:buChar char="ü"/>
            </a:pPr>
            <a:r>
              <a:rPr lang="it-IT" sz="1400" b="1" dirty="0">
                <a:solidFill>
                  <a:srgbClr val="FFFF00"/>
                </a:solidFill>
              </a:rPr>
              <a:t>Incoraggia</a:t>
            </a:r>
            <a:r>
              <a:rPr lang="it-IT" sz="1400" dirty="0"/>
              <a:t> la vigilanza attiva tra i residenti nella zona del </a:t>
            </a:r>
            <a:r>
              <a:rPr lang="it-IT" sz="1400" dirty="0" err="1"/>
              <a:t>CdV</a:t>
            </a:r>
            <a:endParaRPr lang="it-IT" sz="1400" dirty="0"/>
          </a:p>
          <a:p>
            <a:pPr>
              <a:lnSpc>
                <a:spcPct val="150000"/>
              </a:lnSpc>
              <a:spcBef>
                <a:spcPts val="1200"/>
              </a:spcBef>
              <a:buFont typeface="Wingdings" panose="05000000000000000000" pitchFamily="2" charset="2"/>
              <a:buChar char="ü"/>
            </a:pPr>
            <a:r>
              <a:rPr lang="it-IT" sz="1400" b="1" dirty="0">
                <a:solidFill>
                  <a:srgbClr val="FFFF00"/>
                </a:solidFill>
              </a:rPr>
              <a:t>Invita</a:t>
            </a:r>
            <a:r>
              <a:rPr lang="it-IT" sz="1400" dirty="0"/>
              <a:t> il vicinato a mettere in pratica le misure preventive del crimine</a:t>
            </a:r>
          </a:p>
          <a:p>
            <a:pPr>
              <a:lnSpc>
                <a:spcPct val="150000"/>
              </a:lnSpc>
              <a:spcBef>
                <a:spcPts val="1200"/>
              </a:spcBef>
              <a:buFont typeface="Wingdings" panose="05000000000000000000" pitchFamily="2" charset="2"/>
              <a:buChar char="ü"/>
            </a:pPr>
            <a:r>
              <a:rPr lang="it-IT" sz="1400" b="1" dirty="0">
                <a:solidFill>
                  <a:srgbClr val="FFFF00"/>
                </a:solidFill>
              </a:rPr>
              <a:t>Riceve</a:t>
            </a:r>
            <a:r>
              <a:rPr lang="it-IT" sz="1400" dirty="0"/>
              <a:t> informazioni sulle azioni criminali più recenti in zona e le trasferisce ai vicini con passaparola o via sms, </a:t>
            </a:r>
            <a:r>
              <a:rPr lang="it-IT" sz="1400" dirty="0" err="1"/>
              <a:t>Whats</a:t>
            </a:r>
            <a:r>
              <a:rPr lang="it-IT" sz="1400" dirty="0"/>
              <a:t>-App, incontri</a:t>
            </a:r>
          </a:p>
          <a:p>
            <a:pPr>
              <a:lnSpc>
                <a:spcPct val="150000"/>
              </a:lnSpc>
              <a:spcBef>
                <a:spcPts val="1200"/>
              </a:spcBef>
              <a:buFont typeface="Wingdings" panose="05000000000000000000" pitchFamily="2" charset="2"/>
              <a:buChar char="ü"/>
            </a:pPr>
            <a:r>
              <a:rPr lang="it-IT" sz="1400" b="1" dirty="0">
                <a:solidFill>
                  <a:srgbClr val="FFFF00"/>
                </a:solidFill>
              </a:rPr>
              <a:t>Raccoglie</a:t>
            </a:r>
            <a:r>
              <a:rPr lang="it-IT" sz="1400" dirty="0"/>
              <a:t> segnalazioni di attenzione, le comunica alle FFOO in modo più analitico (monitoraggio sulle attività di criminalità di strada in zona)</a:t>
            </a:r>
          </a:p>
          <a:p>
            <a:pPr>
              <a:lnSpc>
                <a:spcPct val="150000"/>
              </a:lnSpc>
              <a:spcBef>
                <a:spcPts val="1200"/>
              </a:spcBef>
              <a:buFont typeface="Wingdings" panose="05000000000000000000" pitchFamily="2" charset="2"/>
              <a:buChar char="ü"/>
            </a:pPr>
            <a:r>
              <a:rPr lang="it-IT" sz="1400" dirty="0">
                <a:solidFill>
                  <a:srgbClr val="FFFF00"/>
                </a:solidFill>
              </a:rPr>
              <a:t>Accoglie</a:t>
            </a:r>
            <a:r>
              <a:rPr lang="it-IT" sz="1400" dirty="0"/>
              <a:t> nuovi vicini informandoli ed integrandoli nell’attività di </a:t>
            </a:r>
            <a:r>
              <a:rPr lang="it-IT" sz="1400" dirty="0" err="1"/>
              <a:t>CdV</a:t>
            </a:r>
            <a:endParaRPr lang="it-IT" sz="1400" dirty="0"/>
          </a:p>
          <a:p>
            <a:pPr>
              <a:lnSpc>
                <a:spcPct val="150000"/>
              </a:lnSpc>
              <a:spcBef>
                <a:spcPts val="1200"/>
              </a:spcBef>
              <a:buFont typeface="Wingdings" panose="05000000000000000000" pitchFamily="2" charset="2"/>
              <a:buChar char="ü"/>
            </a:pPr>
            <a:r>
              <a:rPr lang="it-IT" sz="1400" dirty="0"/>
              <a:t>Inoltre…</a:t>
            </a:r>
            <a:r>
              <a:rPr lang="it-IT" sz="1400" dirty="0">
                <a:solidFill>
                  <a:srgbClr val="FFFF00"/>
                </a:solidFill>
              </a:rPr>
              <a:t>INFORMA</a:t>
            </a:r>
            <a:r>
              <a:rPr lang="it-IT" sz="1400" dirty="0"/>
              <a:t> e </a:t>
            </a:r>
            <a:r>
              <a:rPr lang="it-IT" sz="1400" dirty="0">
                <a:solidFill>
                  <a:srgbClr val="FFFF00"/>
                </a:solidFill>
              </a:rPr>
              <a:t>FORMA</a:t>
            </a:r>
            <a:r>
              <a:rPr lang="it-IT" sz="1400" dirty="0"/>
              <a:t>!</a:t>
            </a:r>
          </a:p>
        </p:txBody>
      </p:sp>
    </p:spTree>
    <p:extLst>
      <p:ext uri="{BB962C8B-B14F-4D97-AF65-F5344CB8AC3E}">
        <p14:creationId xmlns:p14="http://schemas.microsoft.com/office/powerpoint/2010/main" val="313761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p:cTn id="3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 calcmode="lin" valueType="num">
                                      <p:cBhvr>
                                        <p:cTn id="40"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p:cTn id="4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05A8D47-B4D3-4DC9-A0D1-2407358CAF75}"/>
              </a:ext>
            </a:extLst>
          </p:cNvPr>
          <p:cNvSpPr>
            <a:spLocks noGrp="1"/>
          </p:cNvSpPr>
          <p:nvPr>
            <p:ph type="body" sz="quarter" idx="36"/>
          </p:nvPr>
        </p:nvSpPr>
        <p:spPr>
          <a:xfrm>
            <a:off x="425947" y="1031033"/>
            <a:ext cx="6790102" cy="4019537"/>
          </a:xfrm>
        </p:spPr>
        <p:txBody>
          <a:bodyPr/>
          <a:lstStyle/>
          <a:p>
            <a:pPr>
              <a:spcAft>
                <a:spcPts val="1800"/>
              </a:spcAft>
            </a:pPr>
            <a:r>
              <a:rPr lang="it-IT" dirty="0"/>
              <a:t>Uno degli scopi dell’attività dei </a:t>
            </a:r>
            <a:r>
              <a:rPr lang="it-IT" u="sng" dirty="0"/>
              <a:t>gruppi</a:t>
            </a:r>
            <a:r>
              <a:rPr lang="it-IT" dirty="0"/>
              <a:t> di Controllo del Vicinato è di assicurare una pronta e accurata segnalazione delle situazioni di rischio.</a:t>
            </a:r>
          </a:p>
          <a:p>
            <a:pPr>
              <a:spcAft>
                <a:spcPts val="1800"/>
              </a:spcAft>
            </a:pPr>
            <a:r>
              <a:rPr lang="it-IT" dirty="0"/>
              <a:t>Le persone che costituiscono un gruppo di zona </a:t>
            </a:r>
            <a:r>
              <a:rPr lang="it-IT" dirty="0" err="1"/>
              <a:t>CdV</a:t>
            </a:r>
            <a:r>
              <a:rPr lang="it-IT" dirty="0"/>
              <a:t> vengono messe in contatto tra di loro attraverso la creazione di un Gruppo WhatsApp gestito dal Referente e dal Coordinatore </a:t>
            </a:r>
            <a:r>
              <a:rPr lang="it-IT" dirty="0" err="1"/>
              <a:t>ACdV</a:t>
            </a:r>
            <a:r>
              <a:rPr lang="it-IT" dirty="0"/>
              <a:t>.</a:t>
            </a:r>
          </a:p>
          <a:p>
            <a:pPr>
              <a:spcAft>
                <a:spcPts val="1800"/>
              </a:spcAft>
            </a:pPr>
            <a:r>
              <a:rPr lang="it-IT" dirty="0"/>
              <a:t>Essere inseriti in una chat di WhatsApp non significa </a:t>
            </a:r>
            <a:r>
              <a:rPr lang="it-IT" u="sng" dirty="0"/>
              <a:t>automaticamente</a:t>
            </a:r>
            <a:r>
              <a:rPr lang="it-IT" dirty="0"/>
              <a:t> applicare il protocollo del Controllo del Vicinato. Il Programma di Controllo del Vicinato è una pratica comunitaria.</a:t>
            </a:r>
          </a:p>
        </p:txBody>
      </p:sp>
      <p:sp>
        <p:nvSpPr>
          <p:cNvPr id="3" name="Titolo 2">
            <a:extLst>
              <a:ext uri="{FF2B5EF4-FFF2-40B4-BE49-F238E27FC236}">
                <a16:creationId xmlns:a16="http://schemas.microsoft.com/office/drawing/2014/main" id="{17ECA13D-EF23-49BA-87B5-7BAD6E4C2F1B}"/>
              </a:ext>
            </a:extLst>
          </p:cNvPr>
          <p:cNvSpPr>
            <a:spLocks noGrp="1"/>
          </p:cNvSpPr>
          <p:nvPr>
            <p:ph type="title"/>
          </p:nvPr>
        </p:nvSpPr>
        <p:spPr/>
        <p:txBody>
          <a:bodyPr/>
          <a:lstStyle/>
          <a:p>
            <a:r>
              <a:rPr lang="it-IT" dirty="0"/>
              <a:t>L’utilizzo della tecnologia</a:t>
            </a:r>
            <a:br>
              <a:rPr lang="it-IT" dirty="0"/>
            </a:br>
            <a:endParaRPr lang="it-IT" dirty="0"/>
          </a:p>
        </p:txBody>
      </p:sp>
      <p:pic>
        <p:nvPicPr>
          <p:cNvPr id="5" name="Immagine 4">
            <a:extLst>
              <a:ext uri="{FF2B5EF4-FFF2-40B4-BE49-F238E27FC236}">
                <a16:creationId xmlns:a16="http://schemas.microsoft.com/office/drawing/2014/main" id="{E395017E-FBFB-4CCC-AF54-EADF0445740B}"/>
              </a:ext>
            </a:extLst>
          </p:cNvPr>
          <p:cNvPicPr>
            <a:picLocks noChangeAspect="1"/>
          </p:cNvPicPr>
          <p:nvPr/>
        </p:nvPicPr>
        <p:blipFill>
          <a:blip r:embed="rId2">
            <a:alphaModFix amt="89000"/>
          </a:blip>
          <a:stretch>
            <a:fillRect/>
          </a:stretch>
        </p:blipFill>
        <p:spPr>
          <a:xfrm>
            <a:off x="7084088" y="3435885"/>
            <a:ext cx="1824161" cy="999376"/>
          </a:xfrm>
          <a:prstGeom prst="rect">
            <a:avLst/>
          </a:prstGeom>
          <a:ln>
            <a:noFill/>
          </a:ln>
          <a:effectLst>
            <a:softEdge rad="114300"/>
          </a:effectLst>
        </p:spPr>
      </p:pic>
      <p:pic>
        <p:nvPicPr>
          <p:cNvPr id="7" name="Immagine 6">
            <a:extLst>
              <a:ext uri="{FF2B5EF4-FFF2-40B4-BE49-F238E27FC236}">
                <a16:creationId xmlns:a16="http://schemas.microsoft.com/office/drawing/2014/main" id="{692648E9-6650-464F-A148-43C021C5BE64}"/>
              </a:ext>
            </a:extLst>
          </p:cNvPr>
          <p:cNvPicPr>
            <a:picLocks noChangeAspect="1"/>
          </p:cNvPicPr>
          <p:nvPr/>
        </p:nvPicPr>
        <p:blipFill>
          <a:blip r:embed="rId3">
            <a:alphaModFix amt="96000"/>
          </a:blip>
          <a:stretch>
            <a:fillRect/>
          </a:stretch>
        </p:blipFill>
        <p:spPr>
          <a:xfrm>
            <a:off x="7084088" y="1580498"/>
            <a:ext cx="1824161" cy="1368121"/>
          </a:xfrm>
          <a:prstGeom prst="rect">
            <a:avLst/>
          </a:prstGeom>
          <a:ln>
            <a:noFill/>
          </a:ln>
          <a:effectLst>
            <a:softEdge rad="177800"/>
          </a:effectLst>
        </p:spPr>
      </p:pic>
    </p:spTree>
    <p:extLst>
      <p:ext uri="{BB962C8B-B14F-4D97-AF65-F5344CB8AC3E}">
        <p14:creationId xmlns:p14="http://schemas.microsoft.com/office/powerpoint/2010/main" val="1566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left)">
                                      <p:cBhvr>
                                        <p:cTn id="2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05A8D47-B4D3-4DC9-A0D1-2407358CAF75}"/>
              </a:ext>
            </a:extLst>
          </p:cNvPr>
          <p:cNvSpPr>
            <a:spLocks noGrp="1"/>
          </p:cNvSpPr>
          <p:nvPr>
            <p:ph type="body" sz="quarter" idx="36"/>
          </p:nvPr>
        </p:nvSpPr>
        <p:spPr>
          <a:xfrm>
            <a:off x="425946" y="1764910"/>
            <a:ext cx="8250699" cy="1966554"/>
          </a:xfrm>
        </p:spPr>
        <p:txBody>
          <a:bodyPr/>
          <a:lstStyle/>
          <a:p>
            <a:r>
              <a:rPr lang="it-IT" dirty="0"/>
              <a:t>Il gruppo di Controllo del Vicinato configurato su WhatsApp è di norma </a:t>
            </a:r>
            <a:r>
              <a:rPr lang="it-IT" b="1" dirty="0"/>
              <a:t>silenzioso, </a:t>
            </a:r>
            <a:r>
              <a:rPr lang="it-IT" dirty="0"/>
              <a:t>deve allertarsi </a:t>
            </a:r>
            <a:r>
              <a:rPr lang="it-IT" b="1" i="1" u="sng" dirty="0"/>
              <a:t>solo </a:t>
            </a:r>
            <a:r>
              <a:rPr lang="it-IT" dirty="0"/>
              <a:t> se ci sono segnalazioni e comunicazioni importanti attinenti al protocollo </a:t>
            </a:r>
            <a:r>
              <a:rPr lang="it-IT" dirty="0" err="1"/>
              <a:t>ACdV</a:t>
            </a:r>
            <a:r>
              <a:rPr lang="it-IT" dirty="0"/>
              <a:t>.</a:t>
            </a:r>
          </a:p>
          <a:p>
            <a:pPr>
              <a:spcBef>
                <a:spcPts val="600"/>
              </a:spcBef>
            </a:pPr>
            <a:r>
              <a:rPr lang="it-IT" dirty="0"/>
              <a:t>È auspicabile evitare messaggi con commenti inutili e superflui che generano solo confusione e possono distogliere la giusta attenzione alle segnalazioni importanti e spesso urgenti.</a:t>
            </a:r>
          </a:p>
        </p:txBody>
      </p:sp>
      <p:sp>
        <p:nvSpPr>
          <p:cNvPr id="3" name="Titolo 2">
            <a:extLst>
              <a:ext uri="{FF2B5EF4-FFF2-40B4-BE49-F238E27FC236}">
                <a16:creationId xmlns:a16="http://schemas.microsoft.com/office/drawing/2014/main" id="{17ECA13D-EF23-49BA-87B5-7BAD6E4C2F1B}"/>
              </a:ext>
            </a:extLst>
          </p:cNvPr>
          <p:cNvSpPr>
            <a:spLocks noGrp="1"/>
          </p:cNvSpPr>
          <p:nvPr>
            <p:ph type="title"/>
          </p:nvPr>
        </p:nvSpPr>
        <p:spPr/>
        <p:txBody>
          <a:bodyPr/>
          <a:lstStyle/>
          <a:p>
            <a:r>
              <a:rPr lang="it-IT" dirty="0"/>
              <a:t>Come comunicare le segnalazioni del gruppo su WhatsApp </a:t>
            </a:r>
            <a:br>
              <a:rPr lang="it-IT" dirty="0"/>
            </a:br>
            <a:endParaRPr lang="it-IT" dirty="0"/>
          </a:p>
        </p:txBody>
      </p:sp>
    </p:spTree>
    <p:extLst>
      <p:ext uri="{BB962C8B-B14F-4D97-AF65-F5344CB8AC3E}">
        <p14:creationId xmlns:p14="http://schemas.microsoft.com/office/powerpoint/2010/main" val="145997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05A8D47-B4D3-4DC9-A0D1-2407358CAF75}"/>
              </a:ext>
            </a:extLst>
          </p:cNvPr>
          <p:cNvSpPr>
            <a:spLocks noGrp="1"/>
          </p:cNvSpPr>
          <p:nvPr>
            <p:ph type="body" sz="quarter" idx="36"/>
          </p:nvPr>
        </p:nvSpPr>
        <p:spPr>
          <a:xfrm>
            <a:off x="425946" y="1687791"/>
            <a:ext cx="8250699" cy="1966554"/>
          </a:xfrm>
        </p:spPr>
        <p:txBody>
          <a:bodyPr/>
          <a:lstStyle/>
          <a:p>
            <a:pPr>
              <a:spcBef>
                <a:spcPts val="600"/>
              </a:spcBef>
            </a:pPr>
            <a:r>
              <a:rPr lang="it-IT" dirty="0"/>
              <a:t>Evitare di rispondere con troppi “grazie”, “OK”, “pollici </a:t>
            </a:r>
            <a:r>
              <a:rPr lang="it-IT"/>
              <a:t>in su” </a:t>
            </a:r>
            <a:r>
              <a:rPr lang="it-IT" dirty="0"/>
              <a:t>o “emoticon”, questo consente di evitare perdite di tempo per chi legge, specialmente se sta lavorando.</a:t>
            </a:r>
          </a:p>
          <a:p>
            <a:pPr>
              <a:spcBef>
                <a:spcPts val="600"/>
              </a:spcBef>
            </a:pPr>
            <a:r>
              <a:rPr lang="it-IT" dirty="0"/>
              <a:t>Evitare di mettere foto o notizie su WhatsApp che non riguardano lo scopo per cui si è costituito il gruppo. Ci sono inoltre regole “</a:t>
            </a:r>
            <a:r>
              <a:rPr lang="it-IT" b="1" dirty="0"/>
              <a:t>severe</a:t>
            </a:r>
            <a:r>
              <a:rPr lang="it-IT" dirty="0"/>
              <a:t>” da rispettare di natura legale, riguardanti la pubblicazione non autorizzata di immagini di persone, targhe di veicoli, dati personali e di quant’altro possa ledere la privacy altrui. </a:t>
            </a:r>
          </a:p>
          <a:p>
            <a:pPr marL="0" indent="0">
              <a:spcBef>
                <a:spcPts val="600"/>
              </a:spcBef>
              <a:buNone/>
            </a:pPr>
            <a:endParaRPr lang="it-IT" dirty="0"/>
          </a:p>
        </p:txBody>
      </p:sp>
      <p:sp>
        <p:nvSpPr>
          <p:cNvPr id="3" name="Titolo 2">
            <a:extLst>
              <a:ext uri="{FF2B5EF4-FFF2-40B4-BE49-F238E27FC236}">
                <a16:creationId xmlns:a16="http://schemas.microsoft.com/office/drawing/2014/main" id="{17ECA13D-EF23-49BA-87B5-7BAD6E4C2F1B}"/>
              </a:ext>
            </a:extLst>
          </p:cNvPr>
          <p:cNvSpPr>
            <a:spLocks noGrp="1"/>
          </p:cNvSpPr>
          <p:nvPr>
            <p:ph type="title"/>
          </p:nvPr>
        </p:nvSpPr>
        <p:spPr/>
        <p:txBody>
          <a:bodyPr/>
          <a:lstStyle/>
          <a:p>
            <a:r>
              <a:rPr lang="it-IT" dirty="0"/>
              <a:t>Come comunicare le segnalazioni del gruppo su WhatsApp</a:t>
            </a:r>
          </a:p>
        </p:txBody>
      </p:sp>
    </p:spTree>
    <p:extLst>
      <p:ext uri="{BB962C8B-B14F-4D97-AF65-F5344CB8AC3E}">
        <p14:creationId xmlns:p14="http://schemas.microsoft.com/office/powerpoint/2010/main" val="225936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05A8D47-B4D3-4DC9-A0D1-2407358CAF75}"/>
              </a:ext>
            </a:extLst>
          </p:cNvPr>
          <p:cNvSpPr>
            <a:spLocks noGrp="1"/>
          </p:cNvSpPr>
          <p:nvPr>
            <p:ph type="body" sz="quarter" idx="36"/>
          </p:nvPr>
        </p:nvSpPr>
        <p:spPr>
          <a:xfrm>
            <a:off x="425946" y="1687791"/>
            <a:ext cx="8250699" cy="1966554"/>
          </a:xfrm>
        </p:spPr>
        <p:txBody>
          <a:bodyPr/>
          <a:lstStyle/>
          <a:p>
            <a:r>
              <a:rPr lang="it-IT" dirty="0"/>
              <a:t>Quando si ricevono segnalazioni, prima di inoltrarle occorre sempre </a:t>
            </a:r>
            <a:r>
              <a:rPr lang="it-IT" u="sng" dirty="0"/>
              <a:t>verificarne la fonte</a:t>
            </a:r>
            <a:r>
              <a:rPr lang="it-IT" dirty="0"/>
              <a:t> e indicarla nel messaggio che si trasmette.</a:t>
            </a:r>
          </a:p>
          <a:p>
            <a:r>
              <a:rPr lang="it-IT" dirty="0"/>
              <a:t>Per informazioni, spiegazioni più dettagliate o dubbi si consiglia sempre di contattare direttamente il proprio </a:t>
            </a:r>
            <a:r>
              <a:rPr lang="it-IT" u="sng" dirty="0"/>
              <a:t>Coordinatore</a:t>
            </a:r>
            <a:r>
              <a:rPr lang="it-IT" dirty="0"/>
              <a:t> del gruppo, in privato.</a:t>
            </a:r>
          </a:p>
          <a:p>
            <a:r>
              <a:rPr lang="it-IT" dirty="0"/>
              <a:t>Le segnalazioni o le comunicazioni sulla chat di WhatsApp che possono interessare più gruppi di Controllo del Vicinato presenti nello stesso Comune, sono gestite </a:t>
            </a:r>
            <a:r>
              <a:rPr lang="it-IT" u="sng" dirty="0"/>
              <a:t>esclusivamente </a:t>
            </a:r>
            <a:r>
              <a:rPr lang="it-IT" dirty="0"/>
              <a:t>dai rispettivi Coordinatori.</a:t>
            </a:r>
          </a:p>
        </p:txBody>
      </p:sp>
      <p:sp>
        <p:nvSpPr>
          <p:cNvPr id="3" name="Titolo 2">
            <a:extLst>
              <a:ext uri="{FF2B5EF4-FFF2-40B4-BE49-F238E27FC236}">
                <a16:creationId xmlns:a16="http://schemas.microsoft.com/office/drawing/2014/main" id="{17ECA13D-EF23-49BA-87B5-7BAD6E4C2F1B}"/>
              </a:ext>
            </a:extLst>
          </p:cNvPr>
          <p:cNvSpPr>
            <a:spLocks noGrp="1"/>
          </p:cNvSpPr>
          <p:nvPr>
            <p:ph type="title"/>
          </p:nvPr>
        </p:nvSpPr>
        <p:spPr/>
        <p:txBody>
          <a:bodyPr/>
          <a:lstStyle/>
          <a:p>
            <a:r>
              <a:rPr lang="it-IT" dirty="0"/>
              <a:t>Come comunicare le segnalazioni del gruppo su WhatsApp</a:t>
            </a:r>
          </a:p>
        </p:txBody>
      </p:sp>
    </p:spTree>
    <p:extLst>
      <p:ext uri="{BB962C8B-B14F-4D97-AF65-F5344CB8AC3E}">
        <p14:creationId xmlns:p14="http://schemas.microsoft.com/office/powerpoint/2010/main" val="29711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665FC3D-204C-4527-AF4F-BBF4FA63696D}"/>
              </a:ext>
            </a:extLst>
          </p:cNvPr>
          <p:cNvSpPr>
            <a:spLocks noGrp="1"/>
          </p:cNvSpPr>
          <p:nvPr>
            <p:ph type="body" sz="quarter" idx="36"/>
          </p:nvPr>
        </p:nvSpPr>
        <p:spPr>
          <a:xfrm>
            <a:off x="425946" y="2018295"/>
            <a:ext cx="8250699" cy="1966554"/>
          </a:xfrm>
        </p:spPr>
        <p:txBody>
          <a:bodyPr/>
          <a:lstStyle/>
          <a:p>
            <a:pPr marL="457200" indent="-457200">
              <a:lnSpc>
                <a:spcPct val="100000"/>
              </a:lnSpc>
              <a:spcBef>
                <a:spcPts val="1200"/>
              </a:spcBef>
              <a:buFont typeface="+mj-lt"/>
              <a:buAutoNum type="arabicPeriod"/>
            </a:pPr>
            <a:r>
              <a:rPr lang="it-IT" dirty="0"/>
              <a:t>Illuminare di notte il più possibile le aree esterne. Esistono in commercio, a costi contenuti, lampade dotate di appositi sensori che si accendono automaticamente quando diventa buio o quando rilevano un movimento di passaggio.</a:t>
            </a:r>
          </a:p>
          <a:p>
            <a:pPr marL="457200" indent="-457200">
              <a:lnSpc>
                <a:spcPct val="100000"/>
              </a:lnSpc>
              <a:spcBef>
                <a:spcPts val="1200"/>
              </a:spcBef>
              <a:buFont typeface="+mj-lt"/>
              <a:buAutoNum type="arabicPeriod"/>
            </a:pPr>
            <a:r>
              <a:rPr lang="it-IT" dirty="0"/>
              <a:t>Se l’abitazione è dotata di un sistema di allarme, attivare i sensori perimetrali anche quando si è in casa.</a:t>
            </a:r>
          </a:p>
        </p:txBody>
      </p:sp>
      <p:sp>
        <p:nvSpPr>
          <p:cNvPr id="3" name="Titolo 2">
            <a:extLst>
              <a:ext uri="{FF2B5EF4-FFF2-40B4-BE49-F238E27FC236}">
                <a16:creationId xmlns:a16="http://schemas.microsoft.com/office/drawing/2014/main" id="{E5B85877-EC97-4DCD-AE8C-2BF294541312}"/>
              </a:ext>
            </a:extLst>
          </p:cNvPr>
          <p:cNvSpPr>
            <a:spLocks noGrp="1"/>
          </p:cNvSpPr>
          <p:nvPr>
            <p:ph type="title"/>
          </p:nvPr>
        </p:nvSpPr>
        <p:spPr/>
        <p:txBody>
          <a:bodyPr/>
          <a:lstStyle/>
          <a:p>
            <a:r>
              <a:rPr lang="it-IT" dirty="0"/>
              <a:t>Semplici accorgimenti per prevenire furti nella propria abitazione: </a:t>
            </a:r>
            <a:br>
              <a:rPr lang="it-IT" dirty="0"/>
            </a:br>
            <a:endParaRPr lang="it-IT" dirty="0"/>
          </a:p>
        </p:txBody>
      </p:sp>
    </p:spTree>
    <p:extLst>
      <p:ext uri="{BB962C8B-B14F-4D97-AF65-F5344CB8AC3E}">
        <p14:creationId xmlns:p14="http://schemas.microsoft.com/office/powerpoint/2010/main" val="409541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665FC3D-204C-4527-AF4F-BBF4FA63696D}"/>
              </a:ext>
            </a:extLst>
          </p:cNvPr>
          <p:cNvSpPr>
            <a:spLocks noGrp="1"/>
          </p:cNvSpPr>
          <p:nvPr>
            <p:ph type="body" sz="quarter" idx="36"/>
          </p:nvPr>
        </p:nvSpPr>
        <p:spPr>
          <a:xfrm>
            <a:off x="425946" y="1709820"/>
            <a:ext cx="8250699" cy="3340161"/>
          </a:xfrm>
        </p:spPr>
        <p:txBody>
          <a:bodyPr/>
          <a:lstStyle/>
          <a:p>
            <a:pPr marL="457200" indent="-457200">
              <a:spcBef>
                <a:spcPts val="1200"/>
              </a:spcBef>
              <a:buFont typeface="+mj-lt"/>
              <a:buAutoNum type="arabicPeriod" startAt="3"/>
            </a:pPr>
            <a:r>
              <a:rPr lang="it-IT" dirty="0"/>
              <a:t>Assicurarsi di chiudere bene finestre e portefinestre, soprattutto se si hanno locali ai piani superiori o inferiori poco utilizzati.</a:t>
            </a:r>
          </a:p>
          <a:p>
            <a:pPr marL="457200" indent="-457200">
              <a:spcBef>
                <a:spcPts val="1200"/>
              </a:spcBef>
              <a:buFont typeface="+mj-lt"/>
              <a:buAutoNum type="arabicPeriod" startAt="3"/>
            </a:pPr>
            <a:r>
              <a:rPr lang="it-IT" dirty="0"/>
              <a:t>Durante le assenze, lasciare qualche luce accesa visibile dall’esterno; si darà l’impressione della presenza di qualcuno in casa. Se possibile, utilizzare dispositivi chiamati “simulatori di presenza“ che accendono e spengono luci o simulano un televisore acceso variando l’intensità della luce e dei colori a intervalli casuali.</a:t>
            </a:r>
          </a:p>
          <a:p>
            <a:pPr marL="457200" indent="-457200">
              <a:spcBef>
                <a:spcPts val="1200"/>
              </a:spcBef>
              <a:buFont typeface="+mj-lt"/>
              <a:buAutoNum type="arabicPeriod" startAt="3"/>
            </a:pPr>
            <a:endParaRPr lang="it-IT" dirty="0"/>
          </a:p>
        </p:txBody>
      </p:sp>
      <p:sp>
        <p:nvSpPr>
          <p:cNvPr id="3" name="Titolo 2">
            <a:extLst>
              <a:ext uri="{FF2B5EF4-FFF2-40B4-BE49-F238E27FC236}">
                <a16:creationId xmlns:a16="http://schemas.microsoft.com/office/drawing/2014/main" id="{E5B85877-EC97-4DCD-AE8C-2BF294541312}"/>
              </a:ext>
            </a:extLst>
          </p:cNvPr>
          <p:cNvSpPr>
            <a:spLocks noGrp="1"/>
          </p:cNvSpPr>
          <p:nvPr>
            <p:ph type="title"/>
          </p:nvPr>
        </p:nvSpPr>
        <p:spPr/>
        <p:txBody>
          <a:bodyPr/>
          <a:lstStyle/>
          <a:p>
            <a:r>
              <a:rPr lang="it-IT" dirty="0"/>
              <a:t>Semplici accorgimenti per prevenire furti nella propria abitazione:</a:t>
            </a:r>
            <a:br>
              <a:rPr lang="it-IT" dirty="0"/>
            </a:br>
            <a:endParaRPr lang="it-IT" dirty="0"/>
          </a:p>
        </p:txBody>
      </p:sp>
    </p:spTree>
    <p:extLst>
      <p:ext uri="{BB962C8B-B14F-4D97-AF65-F5344CB8AC3E}">
        <p14:creationId xmlns:p14="http://schemas.microsoft.com/office/powerpoint/2010/main" val="287740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665FC3D-204C-4527-AF4F-BBF4FA63696D}"/>
              </a:ext>
            </a:extLst>
          </p:cNvPr>
          <p:cNvSpPr>
            <a:spLocks noGrp="1"/>
          </p:cNvSpPr>
          <p:nvPr>
            <p:ph type="body" sz="quarter" idx="36"/>
          </p:nvPr>
        </p:nvSpPr>
        <p:spPr>
          <a:xfrm>
            <a:off x="425946" y="1709820"/>
            <a:ext cx="8250699" cy="3094141"/>
          </a:xfrm>
        </p:spPr>
        <p:txBody>
          <a:bodyPr/>
          <a:lstStyle/>
          <a:p>
            <a:pPr marL="457200" indent="-457200">
              <a:spcBef>
                <a:spcPts val="1200"/>
              </a:spcBef>
              <a:buFont typeface="+mj-lt"/>
              <a:buAutoNum type="arabicPeriod" startAt="5"/>
            </a:pPr>
            <a:r>
              <a:rPr lang="it-IT" dirty="0"/>
              <a:t>Tenere sempre presente che i primi posti esplorati dai </a:t>
            </a:r>
            <a:r>
              <a:rPr lang="it-IT"/>
              <a:t>ladri sono </a:t>
            </a:r>
            <a:r>
              <a:rPr lang="it-IT" dirty="0"/>
              <a:t>gli armadi, i cassetti e le tasche degli abiti.</a:t>
            </a:r>
            <a:r>
              <a:rPr lang="it-IT" b="1" dirty="0"/>
              <a:t> </a:t>
            </a:r>
            <a:r>
              <a:rPr lang="it-IT" dirty="0"/>
              <a:t>Non lasciare mai le chiavi dell’auto visibili, o peggio ancora, nel garage all’interno dell’auto.</a:t>
            </a:r>
          </a:p>
          <a:p>
            <a:pPr marL="457200" indent="-457200">
              <a:spcBef>
                <a:spcPts val="1200"/>
              </a:spcBef>
              <a:buFont typeface="+mj-lt"/>
              <a:buAutoNum type="arabicPeriod" startAt="5"/>
            </a:pPr>
            <a:r>
              <a:rPr lang="it-IT" dirty="0"/>
              <a:t>Fotografare gli oggetti di valore che si posseggono per facilitare eventuali denunce alle Forze dell’Ordine o alla compagnia di assicurazione in caso di furto.</a:t>
            </a:r>
          </a:p>
        </p:txBody>
      </p:sp>
      <p:sp>
        <p:nvSpPr>
          <p:cNvPr id="3" name="Titolo 2">
            <a:extLst>
              <a:ext uri="{FF2B5EF4-FFF2-40B4-BE49-F238E27FC236}">
                <a16:creationId xmlns:a16="http://schemas.microsoft.com/office/drawing/2014/main" id="{E5B85877-EC97-4DCD-AE8C-2BF294541312}"/>
              </a:ext>
            </a:extLst>
          </p:cNvPr>
          <p:cNvSpPr>
            <a:spLocks noGrp="1"/>
          </p:cNvSpPr>
          <p:nvPr>
            <p:ph type="title"/>
          </p:nvPr>
        </p:nvSpPr>
        <p:spPr/>
        <p:txBody>
          <a:bodyPr/>
          <a:lstStyle/>
          <a:p>
            <a:r>
              <a:rPr lang="it-IT" dirty="0"/>
              <a:t>Semplici accorgimenti per prevenire furti nella propria abitazione:</a:t>
            </a:r>
            <a:br>
              <a:rPr lang="it-IT" dirty="0"/>
            </a:br>
            <a:endParaRPr lang="it-IT" dirty="0"/>
          </a:p>
        </p:txBody>
      </p:sp>
    </p:spTree>
    <p:extLst>
      <p:ext uri="{BB962C8B-B14F-4D97-AF65-F5344CB8AC3E}">
        <p14:creationId xmlns:p14="http://schemas.microsoft.com/office/powerpoint/2010/main" val="343291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42C1E9D-1DC8-43EE-B5D5-6FCBD039FE69}"/>
              </a:ext>
            </a:extLst>
          </p:cNvPr>
          <p:cNvSpPr>
            <a:spLocks noGrp="1"/>
          </p:cNvSpPr>
          <p:nvPr>
            <p:ph type="body" sz="quarter" idx="36"/>
          </p:nvPr>
        </p:nvSpPr>
        <p:spPr>
          <a:xfrm>
            <a:off x="425946" y="1181009"/>
            <a:ext cx="8250699" cy="3512175"/>
          </a:xfrm>
        </p:spPr>
        <p:txBody>
          <a:bodyPr/>
          <a:lstStyle/>
          <a:p>
            <a:pPr>
              <a:lnSpc>
                <a:spcPct val="150000"/>
              </a:lnSpc>
              <a:spcBef>
                <a:spcPts val="1200"/>
              </a:spcBef>
              <a:buFont typeface="Wingdings" panose="05000000000000000000" pitchFamily="2" charset="2"/>
              <a:buChar char="ü"/>
            </a:pPr>
            <a:r>
              <a:rPr lang="it-IT" dirty="0"/>
              <a:t>Suona l’allarme di un’auto o di una abitazione soprattutto se vicina.</a:t>
            </a:r>
          </a:p>
          <a:p>
            <a:pPr>
              <a:lnSpc>
                <a:spcPct val="150000"/>
              </a:lnSpc>
              <a:spcBef>
                <a:spcPts val="1200"/>
              </a:spcBef>
              <a:buFont typeface="Wingdings" panose="05000000000000000000" pitchFamily="2" charset="2"/>
              <a:buChar char="ü"/>
            </a:pPr>
            <a:r>
              <a:rPr lang="it-IT" dirty="0"/>
              <a:t>I nostri cani o quelli dei vicini abbaiano.</a:t>
            </a:r>
          </a:p>
          <a:p>
            <a:pPr>
              <a:lnSpc>
                <a:spcPct val="150000"/>
              </a:lnSpc>
              <a:spcBef>
                <a:spcPts val="1200"/>
              </a:spcBef>
              <a:buFont typeface="Wingdings" panose="05000000000000000000" pitchFamily="2" charset="2"/>
              <a:buChar char="ü"/>
            </a:pPr>
            <a:r>
              <a:rPr lang="it-IT" dirty="0"/>
              <a:t>Si sentono rumori strani, insoliti.</a:t>
            </a:r>
          </a:p>
          <a:p>
            <a:pPr>
              <a:lnSpc>
                <a:spcPct val="150000"/>
              </a:lnSpc>
              <a:spcBef>
                <a:spcPts val="1200"/>
              </a:spcBef>
              <a:buFont typeface="Wingdings" panose="05000000000000000000" pitchFamily="2" charset="2"/>
              <a:buChar char="ü"/>
            </a:pPr>
            <a:r>
              <a:rPr lang="it-IT" dirty="0"/>
              <a:t>Si sentono persone gridare.</a:t>
            </a:r>
          </a:p>
        </p:txBody>
      </p:sp>
      <p:sp>
        <p:nvSpPr>
          <p:cNvPr id="3" name="Titolo 2">
            <a:extLst>
              <a:ext uri="{FF2B5EF4-FFF2-40B4-BE49-F238E27FC236}">
                <a16:creationId xmlns:a16="http://schemas.microsoft.com/office/drawing/2014/main" id="{3A407CE0-0778-4C5E-8D1B-46DBC5E05D34}"/>
              </a:ext>
            </a:extLst>
          </p:cNvPr>
          <p:cNvSpPr>
            <a:spLocks noGrp="1"/>
          </p:cNvSpPr>
          <p:nvPr>
            <p:ph type="title"/>
          </p:nvPr>
        </p:nvSpPr>
        <p:spPr/>
        <p:txBody>
          <a:bodyPr/>
          <a:lstStyle/>
          <a:p>
            <a:r>
              <a:rPr lang="it-IT" b="1" dirty="0"/>
              <a:t>Non restiamo indifferenti quando:</a:t>
            </a:r>
            <a:endParaRPr lang="it-IT" dirty="0"/>
          </a:p>
        </p:txBody>
      </p:sp>
    </p:spTree>
    <p:extLst>
      <p:ext uri="{BB962C8B-B14F-4D97-AF65-F5344CB8AC3E}">
        <p14:creationId xmlns:p14="http://schemas.microsoft.com/office/powerpoint/2010/main" val="197447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testo 1">
            <a:extLst>
              <a:ext uri="{FF2B5EF4-FFF2-40B4-BE49-F238E27FC236}">
                <a16:creationId xmlns:a16="http://schemas.microsoft.com/office/drawing/2014/main" id="{14F77FA9-0B13-43B0-BF35-8EEE227C81EE}"/>
              </a:ext>
            </a:extLst>
          </p:cNvPr>
          <p:cNvSpPr txBox="1">
            <a:spLocks/>
          </p:cNvSpPr>
          <p:nvPr/>
        </p:nvSpPr>
        <p:spPr>
          <a:xfrm>
            <a:off x="2181340" y="4147745"/>
            <a:ext cx="6856822" cy="1100722"/>
          </a:xfrm>
          <a:prstGeom prst="rect">
            <a:avLst/>
          </a:prstGeom>
        </p:spPr>
        <p:txBody>
          <a:bodyPr vert="horz" lIns="0" tIns="0" rIns="0" bIns="0"/>
          <a:lstStyle>
            <a:lvl1pPr marL="360000" indent="-360000" algn="l" defTabSz="342900" rtl="0" eaLnBrk="1" latinLnBrk="0" hangingPunct="1">
              <a:lnSpc>
                <a:spcPts val="2400"/>
              </a:lnSpc>
              <a:spcBef>
                <a:spcPts val="0"/>
              </a:spcBef>
              <a:spcAft>
                <a:spcPts val="800"/>
              </a:spcAft>
              <a:buClr>
                <a:srgbClr val="FFFF00"/>
              </a:buClr>
              <a:buSzPct val="120000"/>
              <a:buFont typeface="Wingdings" panose="05000000000000000000" pitchFamily="2" charset="2"/>
              <a:buChar char="q"/>
              <a:defRPr sz="2000" b="0" i="0" kern="0" spc="30" baseline="0">
                <a:solidFill>
                  <a:schemeClr val="tx1"/>
                </a:solidFill>
                <a:latin typeface="Arial Rounded MT Bold" panose="020F0704030504030204" pitchFamily="34" charset="0"/>
                <a:ea typeface="+mj-ea"/>
                <a:cs typeface="+mj-cs"/>
              </a:defRPr>
            </a:lvl1pPr>
            <a:lvl2pPr marL="457200" indent="0" algn="l" defTabSz="342900" rtl="0" eaLnBrk="1" latinLnBrk="0" hangingPunct="1">
              <a:lnSpc>
                <a:spcPts val="1700"/>
              </a:lnSpc>
              <a:spcBef>
                <a:spcPts val="500"/>
              </a:spcBef>
              <a:spcAft>
                <a:spcPts val="0"/>
              </a:spcAft>
              <a:buClr>
                <a:schemeClr val="accent1"/>
              </a:buClr>
              <a:buSzPct val="80000"/>
              <a:buFontTx/>
              <a:buNone/>
              <a:defRPr sz="1100" b="0" i="0" kern="0" spc="30" baseline="0">
                <a:solidFill>
                  <a:schemeClr val="tx1"/>
                </a:solidFill>
                <a:latin typeface="+mj-lt"/>
                <a:ea typeface="+mj-ea"/>
                <a:cs typeface="+mj-cs"/>
              </a:defRPr>
            </a:lvl2pPr>
            <a:lvl3pPr marL="914400" indent="0" algn="l" defTabSz="342900" rtl="0" eaLnBrk="1" latinLnBrk="0" hangingPunct="1">
              <a:lnSpc>
                <a:spcPts val="1500"/>
              </a:lnSpc>
              <a:spcBef>
                <a:spcPts val="500"/>
              </a:spcBef>
              <a:spcAft>
                <a:spcPts val="0"/>
              </a:spcAft>
              <a:buClr>
                <a:schemeClr val="accent1"/>
              </a:buClr>
              <a:buSzPct val="80000"/>
              <a:buFontTx/>
              <a:buNone/>
              <a:defRPr sz="1000" b="0" i="0" kern="0" spc="30" baseline="0">
                <a:solidFill>
                  <a:schemeClr val="tx1"/>
                </a:solidFill>
                <a:latin typeface="+mj-lt"/>
                <a:ea typeface="+mj-ea"/>
                <a:cs typeface="+mj-cs"/>
              </a:defRPr>
            </a:lvl3pPr>
            <a:lvl4pPr marL="1371600" indent="0" algn="l" defTabSz="342900" rtl="0" eaLnBrk="1" latinLnBrk="0" hangingPunct="1">
              <a:lnSpc>
                <a:spcPts val="1400"/>
              </a:lnSpc>
              <a:spcBef>
                <a:spcPts val="500"/>
              </a:spcBef>
              <a:spcAft>
                <a:spcPts val="0"/>
              </a:spcAft>
              <a:buClr>
                <a:schemeClr val="accent1"/>
              </a:buClr>
              <a:buSzPct val="80000"/>
              <a:buFontTx/>
              <a:buNone/>
              <a:defRPr sz="900" b="0" i="0" kern="0" spc="30" baseline="0">
                <a:solidFill>
                  <a:schemeClr val="tx1"/>
                </a:solidFill>
                <a:latin typeface="+mj-lt"/>
                <a:ea typeface="+mj-ea"/>
                <a:cs typeface="+mj-cs"/>
              </a:defRPr>
            </a:lvl4pPr>
            <a:lvl5pPr marL="1828800" indent="0" algn="l" defTabSz="342900" rtl="0" eaLnBrk="1" latinLnBrk="0" hangingPunct="1">
              <a:lnSpc>
                <a:spcPts val="1300"/>
              </a:lnSpc>
              <a:spcBef>
                <a:spcPts val="500"/>
              </a:spcBef>
              <a:spcAft>
                <a:spcPts val="0"/>
              </a:spcAft>
              <a:buClr>
                <a:schemeClr val="accent1"/>
              </a:buClr>
              <a:buSzPct val="80000"/>
              <a:buFontTx/>
              <a:buNone/>
              <a:defRPr sz="900" b="0" i="0" kern="0" spc="30" baseline="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lgn="ctr">
              <a:lnSpc>
                <a:spcPct val="350000"/>
              </a:lnSpc>
              <a:spcBef>
                <a:spcPts val="1200"/>
              </a:spcBef>
              <a:buFont typeface="Wingdings" panose="05000000000000000000" pitchFamily="2" charset="2"/>
              <a:buNone/>
            </a:pPr>
            <a:r>
              <a:rPr lang="it-IT" dirty="0"/>
              <a:t>…e scrivici attraverso la RICHIESTA DI SUPPORTO</a:t>
            </a:r>
          </a:p>
          <a:p>
            <a:pPr marL="0" indent="0" algn="ctr">
              <a:lnSpc>
                <a:spcPct val="350000"/>
              </a:lnSpc>
              <a:buFont typeface="Wingdings" panose="05000000000000000000" pitchFamily="2" charset="2"/>
              <a:buNone/>
            </a:pPr>
            <a:endParaRPr lang="it-IT" dirty="0"/>
          </a:p>
        </p:txBody>
      </p:sp>
      <p:sp>
        <p:nvSpPr>
          <p:cNvPr id="2" name="Segnaposto testo 1">
            <a:extLst>
              <a:ext uri="{FF2B5EF4-FFF2-40B4-BE49-F238E27FC236}">
                <a16:creationId xmlns:a16="http://schemas.microsoft.com/office/drawing/2014/main" id="{13490911-E447-4676-B640-8B5B1E1B6024}"/>
              </a:ext>
            </a:extLst>
          </p:cNvPr>
          <p:cNvSpPr>
            <a:spLocks noGrp="1"/>
          </p:cNvSpPr>
          <p:nvPr>
            <p:ph type="body" sz="quarter" idx="36"/>
          </p:nvPr>
        </p:nvSpPr>
        <p:spPr>
          <a:xfrm>
            <a:off x="502654" y="956685"/>
            <a:ext cx="8250699" cy="2298488"/>
          </a:xfrm>
        </p:spPr>
        <p:txBody>
          <a:bodyPr/>
          <a:lstStyle/>
          <a:p>
            <a:pPr marL="0" indent="0" algn="ctr">
              <a:lnSpc>
                <a:spcPct val="350000"/>
              </a:lnSpc>
              <a:buNone/>
            </a:pPr>
            <a:r>
              <a:rPr lang="it-IT" dirty="0"/>
              <a:t>Vai sul sito dell’Associazione Controllo del Vicinato - </a:t>
            </a:r>
            <a:r>
              <a:rPr lang="it-IT" dirty="0" err="1"/>
              <a:t>ACdV</a:t>
            </a:r>
            <a:endParaRPr lang="it-IT" dirty="0"/>
          </a:p>
          <a:p>
            <a:pPr marL="0" indent="0">
              <a:lnSpc>
                <a:spcPct val="350000"/>
              </a:lnSpc>
              <a:spcBef>
                <a:spcPts val="1200"/>
              </a:spcBef>
              <a:buNone/>
            </a:pPr>
            <a:r>
              <a:rPr lang="it-IT" b="1" dirty="0">
                <a:solidFill>
                  <a:srgbClr val="FFFF00"/>
                </a:solidFill>
              </a:rPr>
              <a:t>     </a:t>
            </a:r>
            <a:r>
              <a:rPr lang="it-IT" b="1" u="sng" dirty="0">
                <a:solidFill>
                  <a:srgbClr val="FFFF00"/>
                </a:solidFill>
              </a:rPr>
              <a:t>www.acdv.it</a:t>
            </a:r>
            <a:endParaRPr lang="it-IT" u="sng" dirty="0">
              <a:solidFill>
                <a:srgbClr val="FFFF00"/>
              </a:solidFill>
            </a:endParaRPr>
          </a:p>
          <a:p>
            <a:pPr marL="0" indent="0" algn="ctr">
              <a:lnSpc>
                <a:spcPct val="350000"/>
              </a:lnSpc>
              <a:buNone/>
            </a:pPr>
            <a:endParaRPr lang="it-IT" dirty="0"/>
          </a:p>
        </p:txBody>
      </p:sp>
      <p:sp>
        <p:nvSpPr>
          <p:cNvPr id="3" name="Titolo 2">
            <a:extLst>
              <a:ext uri="{FF2B5EF4-FFF2-40B4-BE49-F238E27FC236}">
                <a16:creationId xmlns:a16="http://schemas.microsoft.com/office/drawing/2014/main" id="{C5E930AA-2A00-44B2-BF33-53AB71C5B910}"/>
              </a:ext>
            </a:extLst>
          </p:cNvPr>
          <p:cNvSpPr>
            <a:spLocks noGrp="1"/>
          </p:cNvSpPr>
          <p:nvPr>
            <p:ph type="title"/>
          </p:nvPr>
        </p:nvSpPr>
        <p:spPr>
          <a:xfrm>
            <a:off x="484584" y="339538"/>
            <a:ext cx="7623830" cy="574862"/>
          </a:xfrm>
        </p:spPr>
        <p:txBody>
          <a:bodyPr/>
          <a:lstStyle/>
          <a:p>
            <a:r>
              <a:rPr lang="it-IT" dirty="0"/>
              <a:t>Come fare per aderire al progetto       Controllo del Vicinato nel tuo Comune?</a:t>
            </a:r>
            <a:br>
              <a:rPr lang="it-IT" dirty="0"/>
            </a:br>
            <a:endParaRPr lang="it-IT" dirty="0"/>
          </a:p>
        </p:txBody>
      </p:sp>
      <p:pic>
        <p:nvPicPr>
          <p:cNvPr id="4" name="Immagine 3">
            <a:extLst>
              <a:ext uri="{FF2B5EF4-FFF2-40B4-BE49-F238E27FC236}">
                <a16:creationId xmlns:a16="http://schemas.microsoft.com/office/drawing/2014/main" id="{FDE33CB9-3DC8-4D75-8123-E3DD84CDA29C}"/>
              </a:ext>
            </a:extLst>
          </p:cNvPr>
          <p:cNvPicPr>
            <a:picLocks noChangeAspect="1"/>
          </p:cNvPicPr>
          <p:nvPr/>
        </p:nvPicPr>
        <p:blipFill>
          <a:blip r:embed="rId3"/>
          <a:stretch>
            <a:fillRect/>
          </a:stretch>
        </p:blipFill>
        <p:spPr>
          <a:xfrm>
            <a:off x="3811832" y="1935660"/>
            <a:ext cx="4884803" cy="2033607"/>
          </a:xfrm>
          <a:prstGeom prst="rect">
            <a:avLst/>
          </a:prstGeom>
        </p:spPr>
      </p:pic>
      <p:pic>
        <p:nvPicPr>
          <p:cNvPr id="5" name="Immagine 4">
            <a:extLst>
              <a:ext uri="{FF2B5EF4-FFF2-40B4-BE49-F238E27FC236}">
                <a16:creationId xmlns:a16="http://schemas.microsoft.com/office/drawing/2014/main" id="{92485E04-9DC9-4131-A862-26FB9E7423B6}"/>
              </a:ext>
            </a:extLst>
          </p:cNvPr>
          <p:cNvPicPr>
            <a:picLocks noChangeAspect="1"/>
          </p:cNvPicPr>
          <p:nvPr/>
        </p:nvPicPr>
        <p:blipFill>
          <a:blip r:embed="rId4"/>
          <a:stretch>
            <a:fillRect/>
          </a:stretch>
        </p:blipFill>
        <p:spPr>
          <a:xfrm>
            <a:off x="2884007" y="1872740"/>
            <a:ext cx="1789578" cy="2721296"/>
          </a:xfrm>
          <a:prstGeom prst="rect">
            <a:avLst/>
          </a:prstGeom>
        </p:spPr>
      </p:pic>
      <p:pic>
        <p:nvPicPr>
          <p:cNvPr id="7" name="Elemento grafico 6" descr="Dorso della mano con indice che punta verso destra">
            <a:extLst>
              <a:ext uri="{FF2B5EF4-FFF2-40B4-BE49-F238E27FC236}">
                <a16:creationId xmlns:a16="http://schemas.microsoft.com/office/drawing/2014/main" id="{726D372D-7857-44B9-9912-18DFDC13B9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752200">
            <a:off x="2087931" y="3150914"/>
            <a:ext cx="780426" cy="780426"/>
          </a:xfrm>
          <a:prstGeom prst="rect">
            <a:avLst/>
          </a:prstGeom>
        </p:spPr>
      </p:pic>
      <p:pic>
        <p:nvPicPr>
          <p:cNvPr id="9" name="Elemento grafico 8" descr="Dorso della mano con indice che punta verso destra">
            <a:extLst>
              <a:ext uri="{FF2B5EF4-FFF2-40B4-BE49-F238E27FC236}">
                <a16:creationId xmlns:a16="http://schemas.microsoft.com/office/drawing/2014/main" id="{D4B264C6-50FA-45DD-A3D1-A93612B9F7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417488">
            <a:off x="5182447" y="3994141"/>
            <a:ext cx="697202" cy="697202"/>
          </a:xfrm>
          <a:prstGeom prst="rect">
            <a:avLst/>
          </a:prstGeom>
        </p:spPr>
      </p:pic>
      <p:sp>
        <p:nvSpPr>
          <p:cNvPr id="10" name="CasellaDiTesto 9">
            <a:extLst>
              <a:ext uri="{FF2B5EF4-FFF2-40B4-BE49-F238E27FC236}">
                <a16:creationId xmlns:a16="http://schemas.microsoft.com/office/drawing/2014/main" id="{50DF9BFC-0C36-46BF-BB9A-295C244B1FF3}"/>
              </a:ext>
            </a:extLst>
          </p:cNvPr>
          <p:cNvSpPr txBox="1"/>
          <p:nvPr/>
        </p:nvSpPr>
        <p:spPr>
          <a:xfrm>
            <a:off x="3234324" y="3519496"/>
            <a:ext cx="1098378" cy="184666"/>
          </a:xfrm>
          <a:prstGeom prst="rect">
            <a:avLst/>
          </a:prstGeom>
          <a:noFill/>
        </p:spPr>
        <p:txBody>
          <a:bodyPr wrap="none" rtlCol="0">
            <a:spAutoFit/>
          </a:bodyPr>
          <a:lstStyle/>
          <a:p>
            <a:r>
              <a:rPr lang="it-IT" sz="600" b="1" dirty="0">
                <a:solidFill>
                  <a:schemeClr val="bg1"/>
                </a:solidFill>
              </a:rPr>
              <a:t>VORREI PARTECIPARE…...</a:t>
            </a:r>
          </a:p>
        </p:txBody>
      </p:sp>
    </p:spTree>
    <p:custDataLst>
      <p:tags r:id="rId1"/>
    </p:custDataLst>
    <p:extLst>
      <p:ext uri="{BB962C8B-B14F-4D97-AF65-F5344CB8AC3E}">
        <p14:creationId xmlns:p14="http://schemas.microsoft.com/office/powerpoint/2010/main" val="30159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500"/>
                            </p:stCondLst>
                            <p:childTnLst>
                              <p:par>
                                <p:cTn id="18" presetID="64" presetClass="path" presetSubtype="0" accel="26000" decel="26000" autoRev="1" fill="hold" nodeType="afterEffect">
                                  <p:stCondLst>
                                    <p:cond delay="0"/>
                                  </p:stCondLst>
                                  <p:childTnLst>
                                    <p:animMotion origin="layout" path="M 3.05556E-6 -1.60494E-6 L -0.04167 -0.04753 " pathEditMode="relative" rAng="0" ptsTypes="AA">
                                      <p:cBhvr>
                                        <p:cTn id="19" dur="500" fill="hold"/>
                                        <p:tgtEl>
                                          <p:spTgt spid="7"/>
                                        </p:tgtEl>
                                        <p:attrNameLst>
                                          <p:attrName>ppt_x</p:attrName>
                                          <p:attrName>ppt_y</p:attrName>
                                        </p:attrNameLst>
                                      </p:cBhvr>
                                      <p:rCtr x="-2083" y="-2377"/>
                                    </p:animMotion>
                                  </p:childTnLst>
                                  <p:subTnLst>
                                    <p:set>
                                      <p:cBhvr override="childStyle">
                                        <p:cTn dur="1" fill="hold" display="0" masterRel="sameClick" afterEffect="1">
                                          <p:stCondLst>
                                            <p:cond evt="end" delay="0">
                                              <p:tn val="18"/>
                                            </p:cond>
                                          </p:stCondLst>
                                        </p:cTn>
                                        <p:tgtEl>
                                          <p:spTgt spid="7"/>
                                        </p:tgtEl>
                                        <p:attrNameLst>
                                          <p:attrName>style.visibility</p:attrName>
                                        </p:attrNameLst>
                                      </p:cBhvr>
                                      <p:to>
                                        <p:strVal val="hidden"/>
                                      </p:to>
                                    </p:set>
                                  </p:subTnLst>
                                </p:cTn>
                              </p:par>
                            </p:childTnLst>
                          </p:cTn>
                        </p:par>
                        <p:par>
                          <p:cTn id="20" fill="hold">
                            <p:stCondLst>
                              <p:cond delay="3500"/>
                            </p:stCondLst>
                            <p:childTnLst>
                              <p:par>
                                <p:cTn id="21" presetID="53" presetClass="entr" presetSubtype="16" fill="hold" nodeType="afterEffect">
                                  <p:stCondLst>
                                    <p:cond delay="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4500"/>
                            </p:stCondLst>
                            <p:childTnLst>
                              <p:par>
                                <p:cTn id="27" presetID="22" presetClass="entr" presetSubtype="8" fill="hold" grpId="0" nodeType="after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left)">
                                      <p:cBhvr>
                                        <p:cTn id="29" dur="500"/>
                                        <p:tgtEl>
                                          <p:spTgt spid="11">
                                            <p:txEl>
                                              <p:pRg st="0" end="0"/>
                                            </p:txEl>
                                          </p:spTgt>
                                        </p:tgtEl>
                                      </p:cBhvr>
                                    </p:animEffect>
                                  </p:childTnLst>
                                </p:cTn>
                              </p:par>
                            </p:childTnLst>
                          </p:cTn>
                        </p:par>
                        <p:par>
                          <p:cTn id="30" fill="hold">
                            <p:stCondLst>
                              <p:cond delay="5000"/>
                            </p:stCondLst>
                            <p:childTnLst>
                              <p:par>
                                <p:cTn id="31" presetID="10" presetClass="entr" presetSubtype="0" fill="hold" nodeType="afterEffect">
                                  <p:stCondLst>
                                    <p:cond delay="10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6500"/>
                            </p:stCondLst>
                            <p:childTnLst>
                              <p:par>
                                <p:cTn id="35" presetID="64" presetClass="path" presetSubtype="0" accel="26000" decel="26000" autoRev="1" fill="hold" nodeType="afterEffect">
                                  <p:stCondLst>
                                    <p:cond delay="0"/>
                                  </p:stCondLst>
                                  <p:childTnLst>
                                    <p:animMotion origin="layout" path="M -1.11111E-6 4.19753E-6 L 0.03212 -0.07377 " pathEditMode="relative" rAng="0" ptsTypes="AA">
                                      <p:cBhvr>
                                        <p:cTn id="36" dur="500" fill="hold"/>
                                        <p:tgtEl>
                                          <p:spTgt spid="9"/>
                                        </p:tgtEl>
                                        <p:attrNameLst>
                                          <p:attrName>ppt_x</p:attrName>
                                          <p:attrName>ppt_y</p:attrName>
                                        </p:attrNameLst>
                                      </p:cBhvr>
                                      <p:rCtr x="1597" y="-3704"/>
                                    </p:animMotion>
                                  </p:childTnLst>
                                  <p:subTnLst>
                                    <p:set>
                                      <p:cBhvr override="childStyle">
                                        <p:cTn dur="1" fill="hold" display="0" masterRel="sameClick" afterEffect="1">
                                          <p:stCondLst>
                                            <p:cond evt="end" delay="0">
                                              <p:tn val="35"/>
                                            </p:cond>
                                          </p:stCondLst>
                                        </p:cTn>
                                        <p:tgtEl>
                                          <p:spTgt spid="9"/>
                                        </p:tgtEl>
                                        <p:attrNameLst>
                                          <p:attrName>style.visibility</p:attrName>
                                        </p:attrNameLst>
                                      </p:cBhvr>
                                      <p:to>
                                        <p:strVal val="hidden"/>
                                      </p:to>
                                    </p:set>
                                  </p:subTnLst>
                                </p:cTn>
                              </p:par>
                            </p:childTnLst>
                          </p:cTn>
                        </p:par>
                        <p:par>
                          <p:cTn id="37" fill="hold">
                            <p:stCondLst>
                              <p:cond delay="7500"/>
                            </p:stCondLst>
                            <p:childTnLst>
                              <p:par>
                                <p:cTn id="38" presetID="53"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par>
                          <p:cTn id="43" fill="hold">
                            <p:stCondLst>
                              <p:cond delay="8000"/>
                            </p:stCondLst>
                            <p:childTnLst>
                              <p:par>
                                <p:cTn id="44" presetID="22" presetClass="entr" presetSubtype="8" fill="hold" grpId="0" nodeType="after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wipe(left)">
                                      <p:cBhvr>
                                        <p:cTn id="4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uiExpand="1" build="p"/>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2ED4010B-AD04-43C6-866D-4C9635905F9E}"/>
              </a:ext>
            </a:extLst>
          </p:cNvPr>
          <p:cNvSpPr>
            <a:spLocks noGrp="1"/>
          </p:cNvSpPr>
          <p:nvPr>
            <p:ph type="body" sz="quarter" idx="36"/>
          </p:nvPr>
        </p:nvSpPr>
        <p:spPr>
          <a:xfrm>
            <a:off x="446650" y="1093485"/>
            <a:ext cx="6155117" cy="3589901"/>
          </a:xfrm>
        </p:spPr>
        <p:txBody>
          <a:bodyPr/>
          <a:lstStyle/>
          <a:p>
            <a:r>
              <a:rPr lang="it-IT" dirty="0"/>
              <a:t>E’ uno strumento di prevenzione della microcriminalità che prevede la  partecipazione condivisa dei cittadini residenti in una determinata area abitativa e  la cooperazione con le Forze dell’Ordine.</a:t>
            </a:r>
          </a:p>
          <a:p>
            <a:endParaRPr lang="it-IT" dirty="0"/>
          </a:p>
          <a:p>
            <a:r>
              <a:rPr lang="it-IT" dirty="0"/>
              <a:t>Aderire al Controllo del Vicinato vuol dire promuovere la </a:t>
            </a:r>
            <a:r>
              <a:rPr lang="it-IT"/>
              <a:t>sicurezza urbana attraverso </a:t>
            </a:r>
            <a:r>
              <a:rPr lang="it-IT" dirty="0"/>
              <a:t>la solidarietà tra cittadini, allo </a:t>
            </a:r>
            <a:r>
              <a:rPr lang="it-IT"/>
              <a:t>scopo di ridurre </a:t>
            </a:r>
            <a:r>
              <a:rPr lang="it-IT" dirty="0"/>
              <a:t>il verificarsi di reati contro la </a:t>
            </a:r>
            <a:r>
              <a:rPr lang="it-IT"/>
              <a:t>proprietà e </a:t>
            </a:r>
            <a:r>
              <a:rPr lang="it-IT" dirty="0"/>
              <a:t>le persone.</a:t>
            </a:r>
          </a:p>
        </p:txBody>
      </p:sp>
      <p:sp>
        <p:nvSpPr>
          <p:cNvPr id="3" name="Titolo 2">
            <a:extLst>
              <a:ext uri="{FF2B5EF4-FFF2-40B4-BE49-F238E27FC236}">
                <a16:creationId xmlns:a16="http://schemas.microsoft.com/office/drawing/2014/main" id="{63594129-C92D-40CD-9B4C-114C5AB3A623}"/>
              </a:ext>
            </a:extLst>
          </p:cNvPr>
          <p:cNvSpPr>
            <a:spLocks noGrp="1"/>
          </p:cNvSpPr>
          <p:nvPr>
            <p:ph type="title"/>
          </p:nvPr>
        </p:nvSpPr>
        <p:spPr/>
        <p:txBody>
          <a:bodyPr/>
          <a:lstStyle/>
          <a:p>
            <a:r>
              <a:rPr lang="it-IT" dirty="0"/>
              <a:t>Che cos’è il Controllo del Vicinato ?</a:t>
            </a:r>
          </a:p>
        </p:txBody>
      </p:sp>
      <p:pic>
        <p:nvPicPr>
          <p:cNvPr id="7" name="Immagine 6">
            <a:extLst>
              <a:ext uri="{FF2B5EF4-FFF2-40B4-BE49-F238E27FC236}">
                <a16:creationId xmlns:a16="http://schemas.microsoft.com/office/drawing/2014/main" id="{9C950569-AFC7-4C7F-A727-5BD0E4783203}"/>
              </a:ext>
            </a:extLst>
          </p:cNvPr>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tretch>
            <a:fillRect/>
          </a:stretch>
        </p:blipFill>
        <p:spPr>
          <a:xfrm>
            <a:off x="6889173" y="3451903"/>
            <a:ext cx="1876117" cy="1083813"/>
          </a:xfrm>
          <a:prstGeom prst="rect">
            <a:avLst/>
          </a:prstGeom>
          <a:ln>
            <a:noFill/>
          </a:ln>
          <a:effectLst>
            <a:softEdge rad="88900"/>
          </a:effectLst>
        </p:spPr>
      </p:pic>
      <p:pic>
        <p:nvPicPr>
          <p:cNvPr id="9" name="Immagine 8" descr="Disegno Poliziotto che saluta  pitturato su carabinieri">
            <a:extLst>
              <a:ext uri="{FF2B5EF4-FFF2-40B4-BE49-F238E27FC236}">
                <a16:creationId xmlns:a16="http://schemas.microsoft.com/office/drawing/2014/main" id="{00CF4101-827C-4471-A74F-935EA13A0C34}"/>
              </a:ext>
            </a:extLst>
          </p:cNvPr>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7717132" y="2088635"/>
            <a:ext cx="1363519" cy="984191"/>
          </a:xfrm>
          <a:prstGeom prst="rect">
            <a:avLst/>
          </a:prstGeom>
          <a:ln>
            <a:noFill/>
          </a:ln>
          <a:effectLst>
            <a:softEdge rad="25400"/>
          </a:effectLst>
        </p:spPr>
      </p:pic>
      <p:pic>
        <p:nvPicPr>
          <p:cNvPr id="8" name="Immagine 7">
            <a:extLst>
              <a:ext uri="{FF2B5EF4-FFF2-40B4-BE49-F238E27FC236}">
                <a16:creationId xmlns:a16="http://schemas.microsoft.com/office/drawing/2014/main" id="{05EE0414-BBF5-4569-96BE-2FA0854A8635}"/>
              </a:ext>
            </a:extLst>
          </p:cNvPr>
          <p:cNvPicPr/>
          <p:nvPr/>
        </p:nvPicPr>
        <p:blipFill>
          <a:blip r:embed="rId7" cstate="print">
            <a:extLst>
              <a:ext uri="{28A0092B-C50C-407E-A947-70E740481C1C}">
                <a14:useLocalDpi xmlns:a14="http://schemas.microsoft.com/office/drawing/2010/main"/>
              </a:ext>
            </a:extLst>
          </a:blip>
          <a:stretch>
            <a:fillRect/>
          </a:stretch>
        </p:blipFill>
        <p:spPr>
          <a:xfrm>
            <a:off x="6488361" y="1093485"/>
            <a:ext cx="1748988" cy="1083813"/>
          </a:xfrm>
          <a:prstGeom prst="rect">
            <a:avLst/>
          </a:prstGeom>
          <a:ln>
            <a:noFill/>
          </a:ln>
          <a:effectLst>
            <a:softEdge rad="88900"/>
          </a:effectLst>
        </p:spPr>
      </p:pic>
    </p:spTree>
    <p:custDataLst>
      <p:tags r:id="rId1"/>
    </p:custDataLst>
    <p:extLst>
      <p:ext uri="{BB962C8B-B14F-4D97-AF65-F5344CB8AC3E}">
        <p14:creationId xmlns:p14="http://schemas.microsoft.com/office/powerpoint/2010/main" val="1951071035"/>
      </p:ext>
    </p:extLst>
  </p:cSld>
  <p:clrMapOvr>
    <a:masterClrMapping/>
  </p:clrMapOvr>
  <mc:AlternateContent xmlns:mc="http://schemas.openxmlformats.org/markup-compatibility/2006" xmlns:p14="http://schemas.microsoft.com/office/powerpoint/2010/main">
    <mc:Choice Requires="p14">
      <p:transition spd="med" p14:dur="700" advTm="17422">
        <p:fade/>
      </p:transition>
    </mc:Choice>
    <mc:Fallback xmlns="">
      <p:transition spd="med" advTm="174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500"/>
                                        <p:tgtEl>
                                          <p:spTgt spid="2">
                                            <p:txEl>
                                              <p:pRg st="2" end="2"/>
                                            </p:txEl>
                                          </p:spTgt>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13490911-E447-4676-B640-8B5B1E1B6024}"/>
              </a:ext>
            </a:extLst>
          </p:cNvPr>
          <p:cNvSpPr>
            <a:spLocks noGrp="1"/>
          </p:cNvSpPr>
          <p:nvPr>
            <p:ph type="body" sz="quarter" idx="36"/>
          </p:nvPr>
        </p:nvSpPr>
        <p:spPr>
          <a:xfrm>
            <a:off x="370450" y="477271"/>
            <a:ext cx="8250699" cy="893887"/>
          </a:xfrm>
        </p:spPr>
        <p:txBody>
          <a:bodyPr/>
          <a:lstStyle/>
          <a:p>
            <a:pPr marL="0" indent="0" algn="ctr">
              <a:lnSpc>
                <a:spcPct val="350000"/>
              </a:lnSpc>
              <a:buNone/>
            </a:pPr>
            <a:r>
              <a:rPr lang="it-IT" dirty="0"/>
              <a:t>Scrivici nella CHAT del sito </a:t>
            </a:r>
            <a:r>
              <a:rPr lang="it-IT" b="1" dirty="0">
                <a:solidFill>
                  <a:srgbClr val="FFFF00"/>
                </a:solidFill>
              </a:rPr>
              <a:t> </a:t>
            </a:r>
            <a:r>
              <a:rPr lang="it-IT" b="1" u="sng" dirty="0">
                <a:solidFill>
                  <a:srgbClr val="FFFF00"/>
                </a:solidFill>
                <a:hlinkClick r:id="rId3">
                  <a:extLst>
                    <a:ext uri="{A12FA001-AC4F-418D-AE19-62706E023703}">
                      <ahyp:hlinkClr xmlns:ahyp="http://schemas.microsoft.com/office/drawing/2018/hyperlinkcolor" val="tx"/>
                    </a:ext>
                  </a:extLst>
                </a:hlinkClick>
              </a:rPr>
              <a:t>www.acdv.it</a:t>
            </a:r>
            <a:endParaRPr lang="it-IT" u="sng" dirty="0">
              <a:solidFill>
                <a:srgbClr val="FFFF00"/>
              </a:solidFill>
            </a:endParaRPr>
          </a:p>
        </p:txBody>
      </p:sp>
      <p:sp>
        <p:nvSpPr>
          <p:cNvPr id="3" name="Titolo 2">
            <a:extLst>
              <a:ext uri="{FF2B5EF4-FFF2-40B4-BE49-F238E27FC236}">
                <a16:creationId xmlns:a16="http://schemas.microsoft.com/office/drawing/2014/main" id="{C5E930AA-2A00-44B2-BF33-53AB71C5B910}"/>
              </a:ext>
            </a:extLst>
          </p:cNvPr>
          <p:cNvSpPr>
            <a:spLocks noGrp="1"/>
          </p:cNvSpPr>
          <p:nvPr>
            <p:ph type="title"/>
          </p:nvPr>
        </p:nvSpPr>
        <p:spPr>
          <a:xfrm>
            <a:off x="484584" y="339538"/>
            <a:ext cx="7623830" cy="574862"/>
          </a:xfrm>
        </p:spPr>
        <p:txBody>
          <a:bodyPr/>
          <a:lstStyle/>
          <a:p>
            <a:r>
              <a:rPr lang="it-IT" dirty="0"/>
              <a:t>… e se hai bisogno di assistenza</a:t>
            </a:r>
          </a:p>
        </p:txBody>
      </p:sp>
      <p:pic>
        <p:nvPicPr>
          <p:cNvPr id="4" name="Immagine 3">
            <a:extLst>
              <a:ext uri="{FF2B5EF4-FFF2-40B4-BE49-F238E27FC236}">
                <a16:creationId xmlns:a16="http://schemas.microsoft.com/office/drawing/2014/main" id="{FDE33CB9-3DC8-4D75-8123-E3DD84CDA2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1620" y="1706849"/>
            <a:ext cx="4780614" cy="2265997"/>
          </a:xfrm>
          <a:prstGeom prst="rect">
            <a:avLst/>
          </a:prstGeom>
        </p:spPr>
      </p:pic>
      <p:pic>
        <p:nvPicPr>
          <p:cNvPr id="5" name="Immagine 4">
            <a:extLst>
              <a:ext uri="{FF2B5EF4-FFF2-40B4-BE49-F238E27FC236}">
                <a16:creationId xmlns:a16="http://schemas.microsoft.com/office/drawing/2014/main" id="{92485E04-9DC9-4131-A862-26FB9E7423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17919" y="1470311"/>
            <a:ext cx="1923968" cy="3230264"/>
          </a:xfrm>
          <a:prstGeom prst="rect">
            <a:avLst/>
          </a:prstGeom>
        </p:spPr>
      </p:pic>
      <p:pic>
        <p:nvPicPr>
          <p:cNvPr id="9" name="Elemento grafico 8" descr="Dorso della mano con indice che punta verso destra">
            <a:extLst>
              <a:ext uri="{FF2B5EF4-FFF2-40B4-BE49-F238E27FC236}">
                <a16:creationId xmlns:a16="http://schemas.microsoft.com/office/drawing/2014/main" id="{D4B264C6-50FA-45DD-A3D1-A93612B9F7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417488">
            <a:off x="2431016" y="4126345"/>
            <a:ext cx="697202" cy="697202"/>
          </a:xfrm>
          <a:prstGeom prst="rect">
            <a:avLst/>
          </a:prstGeom>
        </p:spPr>
      </p:pic>
      <p:sp>
        <p:nvSpPr>
          <p:cNvPr id="10" name="CasellaDiTesto 9">
            <a:extLst>
              <a:ext uri="{FF2B5EF4-FFF2-40B4-BE49-F238E27FC236}">
                <a16:creationId xmlns:a16="http://schemas.microsoft.com/office/drawing/2014/main" id="{50DF9BFC-0C36-46BF-BB9A-295C244B1FF3}"/>
              </a:ext>
            </a:extLst>
          </p:cNvPr>
          <p:cNvSpPr txBox="1"/>
          <p:nvPr/>
        </p:nvSpPr>
        <p:spPr>
          <a:xfrm>
            <a:off x="1148684" y="4290950"/>
            <a:ext cx="1454244" cy="184666"/>
          </a:xfrm>
          <a:prstGeom prst="rect">
            <a:avLst/>
          </a:prstGeom>
          <a:noFill/>
        </p:spPr>
        <p:txBody>
          <a:bodyPr wrap="none" rtlCol="0">
            <a:spAutoFit/>
          </a:bodyPr>
          <a:lstStyle/>
          <a:p>
            <a:r>
              <a:rPr lang="it-IT" sz="600" b="1" dirty="0">
                <a:solidFill>
                  <a:schemeClr val="bg1"/>
                </a:solidFill>
              </a:rPr>
              <a:t>BUONGIORNO, VORREI SAPERE…...</a:t>
            </a:r>
          </a:p>
        </p:txBody>
      </p:sp>
      <p:sp>
        <p:nvSpPr>
          <p:cNvPr id="11" name="Segnaposto testo 1">
            <a:extLst>
              <a:ext uri="{FF2B5EF4-FFF2-40B4-BE49-F238E27FC236}">
                <a16:creationId xmlns:a16="http://schemas.microsoft.com/office/drawing/2014/main" id="{8752AA98-30F1-4E19-A1F0-698FDE9DEB26}"/>
              </a:ext>
            </a:extLst>
          </p:cNvPr>
          <p:cNvSpPr txBox="1">
            <a:spLocks/>
          </p:cNvSpPr>
          <p:nvPr/>
        </p:nvSpPr>
        <p:spPr>
          <a:xfrm>
            <a:off x="3866919" y="3711185"/>
            <a:ext cx="4950696" cy="893887"/>
          </a:xfrm>
          <a:prstGeom prst="rect">
            <a:avLst/>
          </a:prstGeom>
        </p:spPr>
        <p:txBody>
          <a:bodyPr vert="horz" lIns="0" tIns="0" rIns="0" bIns="0"/>
          <a:lstStyle>
            <a:lvl1pPr marL="360000" indent="-360000" algn="l" defTabSz="342900" rtl="0" eaLnBrk="1" latinLnBrk="0" hangingPunct="1">
              <a:lnSpc>
                <a:spcPts val="2400"/>
              </a:lnSpc>
              <a:spcBef>
                <a:spcPts val="0"/>
              </a:spcBef>
              <a:spcAft>
                <a:spcPts val="800"/>
              </a:spcAft>
              <a:buClr>
                <a:srgbClr val="FFFF00"/>
              </a:buClr>
              <a:buSzPct val="120000"/>
              <a:buFont typeface="Wingdings" panose="05000000000000000000" pitchFamily="2" charset="2"/>
              <a:buChar char="q"/>
              <a:defRPr sz="2000" b="0" i="0" kern="0" spc="30" baseline="0">
                <a:solidFill>
                  <a:schemeClr val="tx1"/>
                </a:solidFill>
                <a:latin typeface="Arial Rounded MT Bold" panose="020F0704030504030204" pitchFamily="34" charset="0"/>
                <a:ea typeface="+mj-ea"/>
                <a:cs typeface="+mj-cs"/>
              </a:defRPr>
            </a:lvl1pPr>
            <a:lvl2pPr marL="457200" indent="0" algn="l" defTabSz="342900" rtl="0" eaLnBrk="1" latinLnBrk="0" hangingPunct="1">
              <a:lnSpc>
                <a:spcPts val="1700"/>
              </a:lnSpc>
              <a:spcBef>
                <a:spcPts val="500"/>
              </a:spcBef>
              <a:spcAft>
                <a:spcPts val="0"/>
              </a:spcAft>
              <a:buClr>
                <a:schemeClr val="accent1"/>
              </a:buClr>
              <a:buSzPct val="80000"/>
              <a:buFontTx/>
              <a:buNone/>
              <a:defRPr sz="1100" b="0" i="0" kern="0" spc="30" baseline="0">
                <a:solidFill>
                  <a:schemeClr val="tx1"/>
                </a:solidFill>
                <a:latin typeface="+mj-lt"/>
                <a:ea typeface="+mj-ea"/>
                <a:cs typeface="+mj-cs"/>
              </a:defRPr>
            </a:lvl2pPr>
            <a:lvl3pPr marL="914400" indent="0" algn="l" defTabSz="342900" rtl="0" eaLnBrk="1" latinLnBrk="0" hangingPunct="1">
              <a:lnSpc>
                <a:spcPts val="1500"/>
              </a:lnSpc>
              <a:spcBef>
                <a:spcPts val="500"/>
              </a:spcBef>
              <a:spcAft>
                <a:spcPts val="0"/>
              </a:spcAft>
              <a:buClr>
                <a:schemeClr val="accent1"/>
              </a:buClr>
              <a:buSzPct val="80000"/>
              <a:buFontTx/>
              <a:buNone/>
              <a:defRPr sz="1000" b="0" i="0" kern="0" spc="30" baseline="0">
                <a:solidFill>
                  <a:schemeClr val="tx1"/>
                </a:solidFill>
                <a:latin typeface="+mj-lt"/>
                <a:ea typeface="+mj-ea"/>
                <a:cs typeface="+mj-cs"/>
              </a:defRPr>
            </a:lvl3pPr>
            <a:lvl4pPr marL="1371600" indent="0" algn="l" defTabSz="342900" rtl="0" eaLnBrk="1" latinLnBrk="0" hangingPunct="1">
              <a:lnSpc>
                <a:spcPts val="1400"/>
              </a:lnSpc>
              <a:spcBef>
                <a:spcPts val="500"/>
              </a:spcBef>
              <a:spcAft>
                <a:spcPts val="0"/>
              </a:spcAft>
              <a:buClr>
                <a:schemeClr val="accent1"/>
              </a:buClr>
              <a:buSzPct val="80000"/>
              <a:buFontTx/>
              <a:buNone/>
              <a:defRPr sz="900" b="0" i="0" kern="0" spc="30" baseline="0">
                <a:solidFill>
                  <a:schemeClr val="tx1"/>
                </a:solidFill>
                <a:latin typeface="+mj-lt"/>
                <a:ea typeface="+mj-ea"/>
                <a:cs typeface="+mj-cs"/>
              </a:defRPr>
            </a:lvl4pPr>
            <a:lvl5pPr marL="1828800" indent="0" algn="l" defTabSz="342900" rtl="0" eaLnBrk="1" latinLnBrk="0" hangingPunct="1">
              <a:lnSpc>
                <a:spcPts val="1300"/>
              </a:lnSpc>
              <a:spcBef>
                <a:spcPts val="500"/>
              </a:spcBef>
              <a:spcAft>
                <a:spcPts val="0"/>
              </a:spcAft>
              <a:buClr>
                <a:schemeClr val="accent1"/>
              </a:buClr>
              <a:buSzPct val="80000"/>
              <a:buFontTx/>
              <a:buNone/>
              <a:defRPr sz="900" b="0" i="0" kern="0" spc="30" baseline="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lgn="ctr">
              <a:lnSpc>
                <a:spcPct val="350000"/>
              </a:lnSpc>
              <a:buFont typeface="Wingdings" panose="05000000000000000000" pitchFamily="2" charset="2"/>
              <a:buNone/>
            </a:pPr>
            <a:r>
              <a:rPr lang="it-IT" dirty="0"/>
              <a:t>… rispondiamo immediatamente!!</a:t>
            </a:r>
          </a:p>
        </p:txBody>
      </p:sp>
    </p:spTree>
    <p:custDataLst>
      <p:tags r:id="rId1"/>
    </p:custDataLst>
    <p:extLst>
      <p:ext uri="{BB962C8B-B14F-4D97-AF65-F5344CB8AC3E}">
        <p14:creationId xmlns:p14="http://schemas.microsoft.com/office/powerpoint/2010/main" val="393398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0" presetClass="entr" presetSubtype="0" fill="hold" nodeType="after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3000"/>
                            </p:stCondLst>
                            <p:childTnLst>
                              <p:par>
                                <p:cTn id="19" presetID="64" presetClass="path" presetSubtype="0" accel="26000" decel="26000" autoRev="1" fill="hold" nodeType="afterEffect">
                                  <p:stCondLst>
                                    <p:cond delay="0"/>
                                  </p:stCondLst>
                                  <p:childTnLst>
                                    <p:animMotion origin="layout" path="M -3.05556E-6 -3.08642E-6 L 0.03212 -0.07376 " pathEditMode="relative" rAng="0" ptsTypes="AA">
                                      <p:cBhvr>
                                        <p:cTn id="20" dur="500" fill="hold"/>
                                        <p:tgtEl>
                                          <p:spTgt spid="9"/>
                                        </p:tgtEl>
                                        <p:attrNameLst>
                                          <p:attrName>ppt_x</p:attrName>
                                          <p:attrName>ppt_y</p:attrName>
                                        </p:attrNameLst>
                                      </p:cBhvr>
                                      <p:rCtr x="1597" y="-3704"/>
                                    </p:animMotion>
                                  </p:childTnLst>
                                  <p:subTnLst>
                                    <p:set>
                                      <p:cBhvr override="childStyle">
                                        <p:cTn dur="1" fill="hold" display="0" masterRel="sameClick" afterEffect="1">
                                          <p:stCondLst>
                                            <p:cond evt="end" delay="0">
                                              <p:tn val="19"/>
                                            </p:cond>
                                          </p:stCondLst>
                                        </p:cTn>
                                        <p:tgtEl>
                                          <p:spTgt spid="9"/>
                                        </p:tgtEl>
                                        <p:attrNameLst>
                                          <p:attrName>style.visibility</p:attrName>
                                        </p:attrNameLst>
                                      </p:cBhvr>
                                      <p:to>
                                        <p:strVal val="hidden"/>
                                      </p:to>
                                    </p:set>
                                  </p:subTnLst>
                                </p:cTn>
                              </p:par>
                            </p:childTnLst>
                          </p:cTn>
                        </p:par>
                        <p:par>
                          <p:cTn id="21" fill="hold">
                            <p:stCondLst>
                              <p:cond delay="40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4500"/>
                            </p:stCondLst>
                            <p:childTnLst>
                              <p:par>
                                <p:cTn id="28" presetID="22" presetClass="entr" presetSubtype="8" fill="hold" grpId="0" nodeType="after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wipe(left)">
                                      <p:cBhvr>
                                        <p:cTn id="30" dur="500"/>
                                        <p:tgtEl>
                                          <p:spTgt spid="10">
                                            <p:txEl>
                                              <p:pRg st="0" end="0"/>
                                            </p:txEl>
                                          </p:spTgt>
                                        </p:tgtEl>
                                      </p:cBhvr>
                                    </p:animEffect>
                                  </p:childTnLst>
                                </p:cTn>
                              </p:par>
                            </p:childTnLst>
                          </p:cTn>
                        </p:par>
                        <p:par>
                          <p:cTn id="31" fill="hold">
                            <p:stCondLst>
                              <p:cond delay="5000"/>
                            </p:stCondLst>
                            <p:childTnLst>
                              <p:par>
                                <p:cTn id="32" presetID="22" presetClass="entr" presetSubtype="8" fill="hold" grpId="0" nodeType="afterEffect">
                                  <p:stCondLst>
                                    <p:cond delay="100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build="p"/>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42C1E9D-1DC8-43EE-B5D5-6FCBD039FE69}"/>
              </a:ext>
            </a:extLst>
          </p:cNvPr>
          <p:cNvSpPr>
            <a:spLocks noGrp="1"/>
          </p:cNvSpPr>
          <p:nvPr>
            <p:ph type="body" sz="quarter" idx="36"/>
          </p:nvPr>
        </p:nvSpPr>
        <p:spPr>
          <a:xfrm>
            <a:off x="425946" y="1682542"/>
            <a:ext cx="6889253" cy="2881573"/>
          </a:xfrm>
        </p:spPr>
        <p:txBody>
          <a:bodyPr/>
          <a:lstStyle/>
          <a:p>
            <a:pPr marL="0" indent="0">
              <a:lnSpc>
                <a:spcPct val="250000"/>
              </a:lnSpc>
              <a:spcBef>
                <a:spcPts val="1200"/>
              </a:spcBef>
              <a:buNone/>
            </a:pPr>
            <a:r>
              <a:rPr lang="it-IT" sz="1800" dirty="0"/>
              <a:t>Sito web: </a:t>
            </a:r>
            <a:r>
              <a:rPr lang="it-IT" sz="1800" dirty="0">
                <a:solidFill>
                  <a:srgbClr val="FFFF00"/>
                </a:solidFill>
              </a:rPr>
              <a:t>www.acdv.it</a:t>
            </a:r>
          </a:p>
          <a:p>
            <a:pPr marL="0" indent="0">
              <a:lnSpc>
                <a:spcPct val="250000"/>
              </a:lnSpc>
              <a:spcBef>
                <a:spcPts val="1200"/>
              </a:spcBef>
              <a:buNone/>
            </a:pPr>
            <a:r>
              <a:rPr lang="it-IT" sz="1800" dirty="0"/>
              <a:t>Pagina FACEBOOK: </a:t>
            </a:r>
            <a:r>
              <a:rPr lang="it-IT" sz="1800" dirty="0">
                <a:solidFill>
                  <a:srgbClr val="FFFF00"/>
                </a:solidFill>
              </a:rPr>
              <a:t>Associazione Controllo del Vicinato</a:t>
            </a:r>
          </a:p>
          <a:p>
            <a:pPr marL="0" indent="0">
              <a:lnSpc>
                <a:spcPct val="250000"/>
              </a:lnSpc>
              <a:spcBef>
                <a:spcPts val="1200"/>
              </a:spcBef>
              <a:buNone/>
            </a:pPr>
            <a:r>
              <a:rPr lang="it-IT" sz="1800" dirty="0"/>
              <a:t>Canale YOUTUBE: </a:t>
            </a:r>
            <a:r>
              <a:rPr lang="it-IT" sz="1800" dirty="0" err="1">
                <a:solidFill>
                  <a:srgbClr val="FFFF00"/>
                </a:solidFill>
              </a:rPr>
              <a:t>CdV</a:t>
            </a:r>
            <a:r>
              <a:rPr lang="it-IT" sz="1800" dirty="0">
                <a:solidFill>
                  <a:srgbClr val="FFFF00"/>
                </a:solidFill>
              </a:rPr>
              <a:t> Channel</a:t>
            </a:r>
          </a:p>
          <a:p>
            <a:pPr marL="0" indent="0">
              <a:lnSpc>
                <a:spcPct val="250000"/>
              </a:lnSpc>
              <a:spcBef>
                <a:spcPts val="1200"/>
              </a:spcBef>
              <a:buNone/>
            </a:pPr>
            <a:endParaRPr lang="it-IT" sz="1800" dirty="0"/>
          </a:p>
          <a:p>
            <a:pPr marL="0" indent="0">
              <a:lnSpc>
                <a:spcPct val="250000"/>
              </a:lnSpc>
              <a:spcBef>
                <a:spcPts val="1200"/>
              </a:spcBef>
              <a:buNone/>
            </a:pPr>
            <a:endParaRPr lang="it-IT" sz="1800" dirty="0"/>
          </a:p>
          <a:p>
            <a:pPr marL="0" indent="0">
              <a:lnSpc>
                <a:spcPct val="250000"/>
              </a:lnSpc>
              <a:spcBef>
                <a:spcPts val="1200"/>
              </a:spcBef>
              <a:buNone/>
            </a:pPr>
            <a:endParaRPr lang="it-IT" sz="1800" dirty="0"/>
          </a:p>
        </p:txBody>
      </p:sp>
      <p:sp>
        <p:nvSpPr>
          <p:cNvPr id="3" name="Titolo 2">
            <a:extLst>
              <a:ext uri="{FF2B5EF4-FFF2-40B4-BE49-F238E27FC236}">
                <a16:creationId xmlns:a16="http://schemas.microsoft.com/office/drawing/2014/main" id="{3A407CE0-0778-4C5E-8D1B-46DBC5E05D34}"/>
              </a:ext>
            </a:extLst>
          </p:cNvPr>
          <p:cNvSpPr>
            <a:spLocks noGrp="1"/>
          </p:cNvSpPr>
          <p:nvPr>
            <p:ph type="title"/>
          </p:nvPr>
        </p:nvSpPr>
        <p:spPr/>
        <p:txBody>
          <a:bodyPr/>
          <a:lstStyle/>
          <a:p>
            <a:r>
              <a:rPr lang="it-IT" b="1" dirty="0"/>
              <a:t>Canali di comunicazione dell’</a:t>
            </a:r>
            <a:r>
              <a:rPr lang="it-IT" b="1" dirty="0" err="1"/>
              <a:t>ACdV</a:t>
            </a:r>
            <a:endParaRPr lang="it-IT" dirty="0"/>
          </a:p>
        </p:txBody>
      </p:sp>
      <p:pic>
        <p:nvPicPr>
          <p:cNvPr id="8" name="Immagine 7">
            <a:extLst>
              <a:ext uri="{FF2B5EF4-FFF2-40B4-BE49-F238E27FC236}">
                <a16:creationId xmlns:a16="http://schemas.microsoft.com/office/drawing/2014/main" id="{DD1BD9D7-1327-4624-932B-03C11A2AC819}"/>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backgroundRemoval t="4783" b="94783" l="4022" r="95652">
                        <a14:foregroundMark x1="48152" y1="8587" x2="48152" y2="8587"/>
                        <a14:foregroundMark x1="45870" y1="4783" x2="45870" y2="4783"/>
                        <a14:foregroundMark x1="92174" y1="28696" x2="92174" y2="28696"/>
                        <a14:foregroundMark x1="93152" y1="44674" x2="93152" y2="44674"/>
                        <a14:foregroundMark x1="94348" y1="35435" x2="94348" y2="35435"/>
                        <a14:foregroundMark x1="94022" y1="68913" x2="94022" y2="68913"/>
                        <a14:foregroundMark x1="61848" y1="46630" x2="61848" y2="46630"/>
                        <a14:foregroundMark x1="26087" y1="47500" x2="26087" y2="47500"/>
                        <a14:foregroundMark x1="5652" y1="47500" x2="5652" y2="47500"/>
                        <a14:foregroundMark x1="5326" y1="35109" x2="5326" y2="35109"/>
                        <a14:foregroundMark x1="50000" y1="94783" x2="50000" y2="94783"/>
                        <a14:foregroundMark x1="4022" y1="63804" x2="4022" y2="63804"/>
                        <a14:foregroundMark x1="95652" y1="64457" x2="95652" y2="64457"/>
                      </a14:backgroundRemoval>
                    </a14:imgEffect>
                  </a14:imgLayer>
                </a14:imgProps>
              </a:ext>
            </a:extLst>
          </a:blip>
          <a:stretch>
            <a:fillRect/>
          </a:stretch>
        </p:blipFill>
        <p:spPr>
          <a:xfrm>
            <a:off x="7279772" y="1714164"/>
            <a:ext cx="806761" cy="806761"/>
          </a:xfrm>
          <a:prstGeom prst="rect">
            <a:avLst/>
          </a:prstGeom>
        </p:spPr>
      </p:pic>
      <p:pic>
        <p:nvPicPr>
          <p:cNvPr id="10" name="Immagine 9">
            <a:extLst>
              <a:ext uri="{FF2B5EF4-FFF2-40B4-BE49-F238E27FC236}">
                <a16:creationId xmlns:a16="http://schemas.microsoft.com/office/drawing/2014/main" id="{4338441C-C3B5-43FD-AA87-A31765C668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9724" y="3730306"/>
            <a:ext cx="1345313" cy="565460"/>
          </a:xfrm>
          <a:prstGeom prst="rect">
            <a:avLst/>
          </a:prstGeom>
        </p:spPr>
      </p:pic>
      <p:pic>
        <p:nvPicPr>
          <p:cNvPr id="12" name="Immagine 11">
            <a:extLst>
              <a:ext uri="{FF2B5EF4-FFF2-40B4-BE49-F238E27FC236}">
                <a16:creationId xmlns:a16="http://schemas.microsoft.com/office/drawing/2014/main" id="{2EAA4A78-9808-4178-AF46-C17398BE9A1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15199" y="2732966"/>
            <a:ext cx="770454" cy="770454"/>
          </a:xfrm>
          <a:prstGeom prst="rect">
            <a:avLst/>
          </a:prstGeom>
        </p:spPr>
      </p:pic>
    </p:spTree>
    <p:custDataLst>
      <p:tags r:id="rId1"/>
    </p:custDataLst>
    <p:extLst>
      <p:ext uri="{BB962C8B-B14F-4D97-AF65-F5344CB8AC3E}">
        <p14:creationId xmlns:p14="http://schemas.microsoft.com/office/powerpoint/2010/main" val="377847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500"/>
                                        <p:tgtEl>
                                          <p:spTgt spid="2">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2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testo 3"/>
          <p:cNvSpPr>
            <a:spLocks noGrp="1"/>
          </p:cNvSpPr>
          <p:nvPr>
            <p:ph type="body" sz="quarter" idx="4294967295"/>
          </p:nvPr>
        </p:nvSpPr>
        <p:spPr>
          <a:xfrm>
            <a:off x="425946" y="1789329"/>
            <a:ext cx="8250699" cy="2228195"/>
          </a:xfrm>
          <a:prstGeom prst="rect">
            <a:avLst/>
          </a:prstGeom>
        </p:spPr>
        <p:txBody>
          <a:bodyPr/>
          <a:lstStyle/>
          <a:p>
            <a:pPr>
              <a:buClr>
                <a:srgbClr val="FFFF00"/>
              </a:buClr>
              <a:buFont typeface="Wingdings" panose="05000000000000000000" pitchFamily="2" charset="2"/>
              <a:buChar char="Ø"/>
            </a:pPr>
            <a:r>
              <a:rPr lang="it-IT" altLang="it-IT" sz="2000" kern="0" spc="30" dirty="0">
                <a:latin typeface="Arial Rounded MT Bold"/>
                <a:cs typeface="Arial Rounded MT Bold"/>
              </a:rPr>
              <a:t>Non è una forma di presidio “mobile” del territorio</a:t>
            </a:r>
          </a:p>
          <a:p>
            <a:pPr>
              <a:buClr>
                <a:srgbClr val="FFFF00"/>
              </a:buClr>
              <a:buFont typeface="Wingdings" panose="05000000000000000000" pitchFamily="2" charset="2"/>
              <a:buChar char="Ø"/>
            </a:pPr>
            <a:endParaRPr lang="it-IT" altLang="it-IT" sz="2000" kern="0" spc="30" dirty="0">
              <a:latin typeface="Arial Rounded MT Bold"/>
              <a:cs typeface="Arial Rounded MT Bold"/>
            </a:endParaRPr>
          </a:p>
          <a:p>
            <a:pPr>
              <a:buClr>
                <a:srgbClr val="FFFF00"/>
              </a:buClr>
              <a:buFont typeface="Wingdings" panose="05000000000000000000" pitchFamily="2" charset="2"/>
              <a:buChar char="Ø"/>
            </a:pPr>
            <a:r>
              <a:rPr lang="it-IT" altLang="it-IT" sz="2000" kern="0" spc="30" dirty="0">
                <a:latin typeface="Arial Rounded MT Bold"/>
                <a:cs typeface="Arial Rounded MT Bold"/>
              </a:rPr>
              <a:t>Non comporta l’assunzione di alcuna forma di rischio </a:t>
            </a:r>
          </a:p>
          <a:p>
            <a:pPr>
              <a:buClr>
                <a:srgbClr val="FFFF00"/>
              </a:buClr>
              <a:buFont typeface="Wingdings" panose="05000000000000000000" pitchFamily="2" charset="2"/>
              <a:buChar char="Ø"/>
            </a:pPr>
            <a:endParaRPr lang="it-IT" altLang="it-IT" sz="2000" kern="0" spc="30" dirty="0">
              <a:latin typeface="Arial Rounded MT Bold"/>
              <a:cs typeface="Arial Rounded MT Bold"/>
            </a:endParaRPr>
          </a:p>
          <a:p>
            <a:pPr>
              <a:buClr>
                <a:srgbClr val="FFFF00"/>
              </a:buClr>
              <a:buFont typeface="Wingdings" panose="05000000000000000000" pitchFamily="2" charset="2"/>
              <a:buChar char="Ø"/>
            </a:pPr>
            <a:r>
              <a:rPr lang="it-IT" altLang="it-IT" sz="2000" kern="0" spc="30" dirty="0">
                <a:latin typeface="Arial Rounded MT Bold"/>
                <a:cs typeface="Arial Rounded MT Bold"/>
              </a:rPr>
              <a:t>Non richiede alcuna forma di addestramento specifico</a:t>
            </a:r>
          </a:p>
          <a:p>
            <a:pPr marL="0" indent="0">
              <a:buNone/>
            </a:pPr>
            <a:endParaRPr lang="it-IT" sz="2400" dirty="0"/>
          </a:p>
        </p:txBody>
      </p:sp>
      <p:sp>
        <p:nvSpPr>
          <p:cNvPr id="5" name="Titolo 4"/>
          <p:cNvSpPr>
            <a:spLocks noGrp="1"/>
          </p:cNvSpPr>
          <p:nvPr>
            <p:ph type="title"/>
          </p:nvPr>
        </p:nvSpPr>
        <p:spPr/>
        <p:txBody>
          <a:bodyPr>
            <a:normAutofit fontScale="90000"/>
          </a:bodyPr>
          <a:lstStyle/>
          <a:p>
            <a:r>
              <a:rPr lang="it-IT" dirty="0">
                <a:latin typeface="Arial" panose="020B0604020202020204" pitchFamily="34" charset="0"/>
                <a:cs typeface="Arial" panose="020B0604020202020204" pitchFamily="34" charset="0"/>
              </a:rPr>
              <a:t>Cosa NON è il Controllo del Vicinato</a:t>
            </a:r>
            <a:br>
              <a:rPr lang="it-IT"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33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wipe(left)">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wipe(left)">
                                      <p:cBhvr>
                                        <p:cTn id="1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quarter" idx="4294967295"/>
          </p:nvPr>
        </p:nvSpPr>
        <p:spPr>
          <a:xfrm>
            <a:off x="425946" y="986278"/>
            <a:ext cx="5935943" cy="385810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noAutofit/>
          </a:bodyPr>
          <a:lstStyle/>
          <a:p>
            <a:pPr marL="0" indent="0">
              <a:lnSpc>
                <a:spcPts val="2600"/>
              </a:lnSpc>
              <a:spcBef>
                <a:spcPts val="1200"/>
              </a:spcBef>
              <a:spcAft>
                <a:spcPts val="1200"/>
              </a:spcAft>
              <a:buNone/>
              <a:defRPr/>
            </a:pPr>
            <a:r>
              <a:rPr lang="it-IT" sz="1600" dirty="0">
                <a:solidFill>
                  <a:schemeClr val="tx1"/>
                </a:solidFill>
                <a:latin typeface="Arial Rounded MT Bold" panose="020F0704030504030204" pitchFamily="34" charset="0"/>
              </a:rPr>
              <a:t>Molti sono gli studi criminologici sulle devianze sociali pertinenti al tema del </a:t>
            </a:r>
            <a:r>
              <a:rPr lang="it-IT" sz="1600" dirty="0" err="1">
                <a:solidFill>
                  <a:schemeClr val="tx1"/>
                </a:solidFill>
                <a:latin typeface="Arial Rounded MT Bold" panose="020F0704030504030204" pitchFamily="34" charset="0"/>
              </a:rPr>
              <a:t>CdV</a:t>
            </a:r>
            <a:r>
              <a:rPr lang="it-IT" sz="1600" dirty="0">
                <a:solidFill>
                  <a:schemeClr val="tx1"/>
                </a:solidFill>
                <a:latin typeface="Arial Rounded MT Bold" panose="020F0704030504030204" pitchFamily="34" charset="0"/>
              </a:rPr>
              <a:t>:</a:t>
            </a:r>
          </a:p>
          <a:p>
            <a:pPr marL="171450" indent="-171450">
              <a:lnSpc>
                <a:spcPts val="2600"/>
              </a:lnSpc>
              <a:spcBef>
                <a:spcPts val="1200"/>
              </a:spcBef>
              <a:spcAft>
                <a:spcPts val="1200"/>
              </a:spcAft>
              <a:buClr>
                <a:srgbClr val="FFFF00"/>
              </a:buClr>
              <a:buSzPct val="150000"/>
              <a:buFont typeface="Wingdings" panose="05000000000000000000" pitchFamily="2" charset="2"/>
              <a:buChar char="ü"/>
              <a:defRPr/>
            </a:pPr>
            <a:r>
              <a:rPr lang="it-IT" sz="1800" u="sng" dirty="0">
                <a:solidFill>
                  <a:schemeClr val="tx1"/>
                </a:solidFill>
              </a:rPr>
              <a:t>Teoria delle finestre rotte </a:t>
            </a:r>
            <a:br>
              <a:rPr lang="it-IT" sz="1200" dirty="0">
                <a:solidFill>
                  <a:schemeClr val="tx1"/>
                </a:solidFill>
              </a:rPr>
            </a:br>
            <a:r>
              <a:rPr lang="it-IT" sz="1200" dirty="0">
                <a:solidFill>
                  <a:schemeClr val="tx1"/>
                </a:solidFill>
                <a:latin typeface="Arial Rounded MT Bold" panose="020F0704030504030204" pitchFamily="34" charset="0"/>
              </a:rPr>
              <a:t>(Wilson e </a:t>
            </a:r>
            <a:r>
              <a:rPr lang="it-IT" sz="1200" dirty="0" err="1">
                <a:solidFill>
                  <a:schemeClr val="tx1"/>
                </a:solidFill>
                <a:latin typeface="Arial Rounded MT Bold" panose="020F0704030504030204" pitchFamily="34" charset="0"/>
              </a:rPr>
              <a:t>Kelling</a:t>
            </a:r>
            <a:r>
              <a:rPr lang="it-IT" sz="1200" dirty="0">
                <a:solidFill>
                  <a:schemeClr val="tx1"/>
                </a:solidFill>
                <a:latin typeface="Arial Rounded MT Bold" panose="020F0704030504030204" pitchFamily="34" charset="0"/>
              </a:rPr>
              <a:t>, 1982)</a:t>
            </a:r>
          </a:p>
          <a:p>
            <a:pPr marL="171450" indent="-171450">
              <a:lnSpc>
                <a:spcPts val="2600"/>
              </a:lnSpc>
              <a:spcBef>
                <a:spcPts val="1200"/>
              </a:spcBef>
              <a:spcAft>
                <a:spcPts val="1200"/>
              </a:spcAft>
              <a:buClr>
                <a:srgbClr val="FFFF00"/>
              </a:buClr>
              <a:buSzPct val="150000"/>
              <a:buFont typeface="Wingdings" panose="05000000000000000000" pitchFamily="2" charset="2"/>
              <a:buChar char="ü"/>
              <a:defRPr/>
            </a:pPr>
            <a:r>
              <a:rPr lang="it-IT" sz="1800" u="sng" dirty="0">
                <a:solidFill>
                  <a:schemeClr val="tx1"/>
                </a:solidFill>
              </a:rPr>
              <a:t>Teoria delle attività routinarie </a:t>
            </a:r>
            <a:br>
              <a:rPr lang="it-IT" sz="1200" dirty="0">
                <a:solidFill>
                  <a:schemeClr val="tx1"/>
                </a:solidFill>
              </a:rPr>
            </a:br>
            <a:r>
              <a:rPr lang="it-IT" sz="1200" dirty="0">
                <a:solidFill>
                  <a:schemeClr val="tx1"/>
                </a:solidFill>
                <a:latin typeface="Arial Rounded MT Bold" panose="020F0704030504030204" pitchFamily="34" charset="0"/>
              </a:rPr>
              <a:t>(Cohen e </a:t>
            </a:r>
            <a:r>
              <a:rPr lang="it-IT" sz="1200" dirty="0" err="1">
                <a:solidFill>
                  <a:schemeClr val="tx1"/>
                </a:solidFill>
                <a:latin typeface="Arial Rounded MT Bold" panose="020F0704030504030204" pitchFamily="34" charset="0"/>
              </a:rPr>
              <a:t>Felson</a:t>
            </a:r>
            <a:r>
              <a:rPr lang="it-IT" sz="1200" dirty="0">
                <a:solidFill>
                  <a:schemeClr val="tx1"/>
                </a:solidFill>
                <a:latin typeface="Arial Rounded MT Bold" panose="020F0704030504030204" pitchFamily="34" charset="0"/>
              </a:rPr>
              <a:t>, 1979, </a:t>
            </a:r>
            <a:r>
              <a:rPr lang="it-IT" sz="1200" dirty="0" err="1">
                <a:solidFill>
                  <a:schemeClr val="tx1"/>
                </a:solidFill>
                <a:latin typeface="Arial Rounded MT Bold" panose="020F0704030504030204" pitchFamily="34" charset="0"/>
              </a:rPr>
              <a:t>Felson</a:t>
            </a:r>
            <a:r>
              <a:rPr lang="it-IT" sz="1200" dirty="0">
                <a:solidFill>
                  <a:schemeClr val="tx1"/>
                </a:solidFill>
                <a:latin typeface="Arial Rounded MT Bold" panose="020F0704030504030204" pitchFamily="34" charset="0"/>
              </a:rPr>
              <a:t> 1994) </a:t>
            </a:r>
            <a:r>
              <a:rPr lang="mr-IN" sz="1200" dirty="0">
                <a:solidFill>
                  <a:schemeClr val="tx1"/>
                </a:solidFill>
                <a:latin typeface="Arial Rounded MT Bold" panose="020F0704030504030204" pitchFamily="34" charset="0"/>
              </a:rPr>
              <a:t>–</a:t>
            </a:r>
            <a:r>
              <a:rPr lang="it-IT" sz="1200" dirty="0">
                <a:solidFill>
                  <a:schemeClr val="tx1"/>
                </a:solidFill>
                <a:latin typeface="Arial Rounded MT Bold" panose="020F0704030504030204" pitchFamily="34" charset="0"/>
              </a:rPr>
              <a:t>quella che esemplifica meglio il </a:t>
            </a:r>
            <a:r>
              <a:rPr lang="it-IT" sz="1200" dirty="0" err="1">
                <a:solidFill>
                  <a:schemeClr val="tx1"/>
                </a:solidFill>
                <a:latin typeface="Arial Rounded MT Bold" panose="020F0704030504030204" pitchFamily="34" charset="0"/>
              </a:rPr>
              <a:t>CdV</a:t>
            </a:r>
            <a:r>
              <a:rPr lang="it-IT" sz="1200" dirty="0">
                <a:solidFill>
                  <a:schemeClr val="tx1"/>
                </a:solidFill>
                <a:latin typeface="Arial Rounded MT Bold" panose="020F0704030504030204" pitchFamily="34" charset="0"/>
              </a:rPr>
              <a:t> e che evidenzia i 3 fattori essenziali alla base dei crimini</a:t>
            </a:r>
          </a:p>
          <a:p>
            <a:endParaRPr lang="it-IT" sz="1200" dirty="0">
              <a:solidFill>
                <a:schemeClr val="tx1"/>
              </a:solidFill>
            </a:endParaRPr>
          </a:p>
        </p:txBody>
      </p:sp>
      <p:sp>
        <p:nvSpPr>
          <p:cNvPr id="5" name="Titolo 4"/>
          <p:cNvSpPr>
            <a:spLocks noGrp="1"/>
          </p:cNvSpPr>
          <p:nvPr>
            <p:ph type="title"/>
          </p:nvPr>
        </p:nvSpPr>
        <p:spPr/>
        <p:txBody>
          <a:bodyPr/>
          <a:lstStyle/>
          <a:p>
            <a:r>
              <a:rPr lang="it-IT" dirty="0"/>
              <a:t>I modelli teorici di riferimento</a:t>
            </a:r>
          </a:p>
        </p:txBody>
      </p:sp>
      <p:pic>
        <p:nvPicPr>
          <p:cNvPr id="7" name="Immagin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39779" y="1245139"/>
            <a:ext cx="2568027" cy="3351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29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quarter" idx="4294967295"/>
          </p:nvPr>
        </p:nvSpPr>
        <p:spPr>
          <a:xfrm>
            <a:off x="425946" y="986278"/>
            <a:ext cx="5935943" cy="385810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noAutofit/>
          </a:bodyPr>
          <a:lstStyle/>
          <a:p>
            <a:pPr algn="just">
              <a:spcBef>
                <a:spcPts val="600"/>
              </a:spcBef>
              <a:buClr>
                <a:srgbClr val="FFFF00"/>
              </a:buClr>
              <a:buFont typeface="Wingdings" panose="05000000000000000000" pitchFamily="2" charset="2"/>
              <a:buChar char="Ø"/>
            </a:pPr>
            <a:r>
              <a:rPr lang="it-IT" altLang="it-IT" sz="1800" dirty="0">
                <a:solidFill>
                  <a:schemeClr val="tx1"/>
                </a:solidFill>
                <a:latin typeface="Corbel" panose="020B0503020204020204" pitchFamily="34" charset="0"/>
                <a:ea typeface="MS PGothic" panose="020B0600070205080204" pitchFamily="34" charset="-128"/>
              </a:rPr>
              <a:t>L'esistenza di una finestra rotta (da cui il nome della teoria) potrebbe generare fenomeni di emulazione, portando qualcun altro a rompere un lampione o un idrante, dando così inizio a una spirale di degrado urbano e sociale. </a:t>
            </a:r>
          </a:p>
          <a:p>
            <a:pPr marL="0" indent="0" algn="just">
              <a:spcBef>
                <a:spcPts val="600"/>
              </a:spcBef>
              <a:buClr>
                <a:srgbClr val="FFFF00"/>
              </a:buClr>
              <a:buNone/>
            </a:pPr>
            <a:endParaRPr lang="it-IT" altLang="it-IT" sz="1800" dirty="0">
              <a:solidFill>
                <a:schemeClr val="tx1"/>
              </a:solidFill>
              <a:latin typeface="Corbel" panose="020B0503020204020204" pitchFamily="34" charset="0"/>
              <a:ea typeface="MS PGothic" panose="020B0600070205080204" pitchFamily="34" charset="-128"/>
            </a:endParaRPr>
          </a:p>
          <a:p>
            <a:pPr algn="just">
              <a:spcBef>
                <a:spcPts val="600"/>
              </a:spcBef>
              <a:buClr>
                <a:srgbClr val="FFFF00"/>
              </a:buClr>
              <a:buFont typeface="Wingdings" panose="05000000000000000000" pitchFamily="2" charset="2"/>
              <a:buChar char="Ø"/>
            </a:pPr>
            <a:r>
              <a:rPr lang="it-IT" altLang="it-IT" sz="1800" dirty="0">
                <a:solidFill>
                  <a:schemeClr val="tx1"/>
                </a:solidFill>
                <a:latin typeface="Corbel" panose="020B0503020204020204" pitchFamily="34" charset="0"/>
                <a:ea typeface="MS PGothic" panose="020B0600070205080204" pitchFamily="34" charset="-128"/>
              </a:rPr>
              <a:t>La teoria afferma che mantenere e controllare ambienti urbani reprimendo i piccoli reati, gli atti vandalici, la deturpazione dei luoghi, il bere in pubblico, la sosta selvaggia o l'evasione nel pagamento di parcheggi, mezzi pubblici o pedaggi, contribuisce a creare un clima di ordine e legalità e riduce il rischio di crimini più gravi.</a:t>
            </a:r>
          </a:p>
          <a:p>
            <a:pPr marL="0" indent="0">
              <a:buNone/>
            </a:pPr>
            <a:endParaRPr lang="it-IT" sz="1200" dirty="0">
              <a:solidFill>
                <a:schemeClr val="tx1"/>
              </a:solidFill>
            </a:endParaRPr>
          </a:p>
        </p:txBody>
      </p:sp>
      <p:sp>
        <p:nvSpPr>
          <p:cNvPr id="5" name="Titolo 4"/>
          <p:cNvSpPr>
            <a:spLocks noGrp="1"/>
          </p:cNvSpPr>
          <p:nvPr>
            <p:ph type="title"/>
          </p:nvPr>
        </p:nvSpPr>
        <p:spPr>
          <a:xfrm>
            <a:off x="484584" y="339538"/>
            <a:ext cx="7053542" cy="646740"/>
          </a:xfrm>
        </p:spPr>
        <p:txBody>
          <a:bodyPr/>
          <a:lstStyle/>
          <a:p>
            <a:r>
              <a:rPr lang="it-IT" dirty="0"/>
              <a:t>Teoria delle finestre rotte</a:t>
            </a:r>
          </a:p>
        </p:txBody>
      </p:sp>
      <p:pic>
        <p:nvPicPr>
          <p:cNvPr id="6" name="Picture 7" descr="fin">
            <a:extLst>
              <a:ext uri="{FF2B5EF4-FFF2-40B4-BE49-F238E27FC236}">
                <a16:creationId xmlns:a16="http://schemas.microsoft.com/office/drawing/2014/main" id="{6CD1FA94-4A0A-465C-B03A-59402909BF77}"/>
              </a:ext>
            </a:extLst>
          </p:cNvPr>
          <p:cNvPicPr>
            <a:picLocks noChangeAspect="1" noChangeArrowheads="1"/>
          </p:cNvPicPr>
          <p:nvPr/>
        </p:nvPicPr>
        <p:blipFill>
          <a:blip r:embed="rId2"/>
          <a:srcRect/>
          <a:stretch>
            <a:fillRect/>
          </a:stretch>
        </p:blipFill>
        <p:spPr bwMode="auto">
          <a:xfrm>
            <a:off x="6792686" y="1247776"/>
            <a:ext cx="2079852" cy="1362958"/>
          </a:xfrm>
          <a:prstGeom prst="rect">
            <a:avLst/>
          </a:prstGeom>
          <a:noFill/>
          <a:ln>
            <a:solidFill>
              <a:schemeClr val="bg1">
                <a:lumMod val="50000"/>
              </a:schemeClr>
            </a:solidFill>
          </a:ln>
          <a:extLst>
            <a:ext uri="{909E8E84-426E-40dd-AFC4-6F175D3DCCD1}"/>
          </a:extLst>
        </p:spPr>
      </p:pic>
      <p:pic>
        <p:nvPicPr>
          <p:cNvPr id="8" name="Picture 6" descr="finestre">
            <a:extLst>
              <a:ext uri="{FF2B5EF4-FFF2-40B4-BE49-F238E27FC236}">
                <a16:creationId xmlns:a16="http://schemas.microsoft.com/office/drawing/2014/main" id="{A7A7EE31-4EE0-468B-A062-CD07A88E44CF}"/>
              </a:ext>
            </a:extLst>
          </p:cNvPr>
          <p:cNvPicPr>
            <a:picLocks noChangeAspect="1" noChangeArrowheads="1"/>
          </p:cNvPicPr>
          <p:nvPr/>
        </p:nvPicPr>
        <p:blipFill>
          <a:blip r:embed="rId3"/>
          <a:srcRect/>
          <a:stretch>
            <a:fillRect/>
          </a:stretch>
        </p:blipFill>
        <p:spPr bwMode="auto">
          <a:xfrm>
            <a:off x="6792686" y="3335338"/>
            <a:ext cx="2079852" cy="1557206"/>
          </a:xfrm>
          <a:prstGeom prst="rect">
            <a:avLst/>
          </a:prstGeom>
          <a:noFill/>
          <a:ln>
            <a:solidFill>
              <a:schemeClr val="bg1">
                <a:lumMod val="50000"/>
              </a:schemeClr>
            </a:solidFill>
          </a:ln>
          <a:extLst>
            <a:ext uri="{909E8E84-426E-40dd-AFC4-6F175D3DCCD1}"/>
          </a:extLst>
        </p:spPr>
      </p:pic>
    </p:spTree>
    <p:extLst>
      <p:ext uri="{BB962C8B-B14F-4D97-AF65-F5344CB8AC3E}">
        <p14:creationId xmlns:p14="http://schemas.microsoft.com/office/powerpoint/2010/main" val="367016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dissolve">
                                      <p:cBhvr>
                                        <p:cTn id="16" dur="500"/>
                                        <p:tgtEl>
                                          <p:spTgt spid="4">
                                            <p:txEl>
                                              <p:pRg st="2" end="2"/>
                                            </p:txEl>
                                          </p:spTgt>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FF0F4C2-DE28-4827-B0A9-E7DB09991F2B}"/>
              </a:ext>
            </a:extLst>
          </p:cNvPr>
          <p:cNvSpPr>
            <a:spLocks noGrp="1"/>
          </p:cNvSpPr>
          <p:nvPr>
            <p:ph type="title"/>
          </p:nvPr>
        </p:nvSpPr>
        <p:spPr/>
        <p:txBody>
          <a:bodyPr/>
          <a:lstStyle/>
          <a:p>
            <a:r>
              <a:rPr lang="it-IT" dirty="0"/>
              <a:t>Teoria delle attività routinarie</a:t>
            </a:r>
          </a:p>
        </p:txBody>
      </p:sp>
      <p:sp>
        <p:nvSpPr>
          <p:cNvPr id="4" name="Ovale 3">
            <a:extLst>
              <a:ext uri="{FF2B5EF4-FFF2-40B4-BE49-F238E27FC236}">
                <a16:creationId xmlns:a16="http://schemas.microsoft.com/office/drawing/2014/main" id="{551ED466-0BF6-4E78-9158-6CE122966B66}"/>
              </a:ext>
            </a:extLst>
          </p:cNvPr>
          <p:cNvSpPr>
            <a:spLocks/>
          </p:cNvSpPr>
          <p:nvPr/>
        </p:nvSpPr>
        <p:spPr>
          <a:xfrm>
            <a:off x="1228389" y="2136782"/>
            <a:ext cx="3780000" cy="2340000"/>
          </a:xfrm>
          <a:prstGeom prst="ellipse">
            <a:avLst/>
          </a:prstGeom>
          <a:solidFill>
            <a:srgbClr val="C00000">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 name="Ovale 4">
            <a:extLst>
              <a:ext uri="{FF2B5EF4-FFF2-40B4-BE49-F238E27FC236}">
                <a16:creationId xmlns:a16="http://schemas.microsoft.com/office/drawing/2014/main" id="{93B1F051-88E3-4FAC-99CE-0EC54B807A73}"/>
              </a:ext>
            </a:extLst>
          </p:cNvPr>
          <p:cNvSpPr>
            <a:spLocks/>
          </p:cNvSpPr>
          <p:nvPr/>
        </p:nvSpPr>
        <p:spPr>
          <a:xfrm>
            <a:off x="3831757" y="2136783"/>
            <a:ext cx="3780000" cy="2340000"/>
          </a:xfrm>
          <a:prstGeom prst="ellipse">
            <a:avLst/>
          </a:prstGeom>
          <a:solidFill>
            <a:srgbClr val="FFD579">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6" name="Ovale 5">
            <a:extLst>
              <a:ext uri="{FF2B5EF4-FFF2-40B4-BE49-F238E27FC236}">
                <a16:creationId xmlns:a16="http://schemas.microsoft.com/office/drawing/2014/main" id="{832D0BF6-577D-41B8-AA2A-38E4B3CA3A11}"/>
              </a:ext>
            </a:extLst>
          </p:cNvPr>
          <p:cNvSpPr>
            <a:spLocks noChangeAspect="1"/>
          </p:cNvSpPr>
          <p:nvPr/>
        </p:nvSpPr>
        <p:spPr>
          <a:xfrm>
            <a:off x="2955366" y="1050771"/>
            <a:ext cx="2832604" cy="2158039"/>
          </a:xfrm>
          <a:prstGeom prst="ellipse">
            <a:avLst/>
          </a:prstGeom>
          <a:solidFill>
            <a:schemeClr val="tx2">
              <a:lumMod val="2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7" name="CasellaDiTesto 6">
            <a:extLst>
              <a:ext uri="{FF2B5EF4-FFF2-40B4-BE49-F238E27FC236}">
                <a16:creationId xmlns:a16="http://schemas.microsoft.com/office/drawing/2014/main" id="{6C04E49D-385C-44DD-A56A-CC9B66499391}"/>
              </a:ext>
            </a:extLst>
          </p:cNvPr>
          <p:cNvSpPr txBox="1"/>
          <p:nvPr/>
        </p:nvSpPr>
        <p:spPr>
          <a:xfrm>
            <a:off x="3732362" y="2760774"/>
            <a:ext cx="1371600" cy="430887"/>
          </a:xfrm>
          <a:prstGeom prst="rect">
            <a:avLst/>
          </a:prstGeom>
          <a:noFill/>
        </p:spPr>
        <p:txBody>
          <a:bodyPr>
            <a:spAutoFit/>
          </a:bodyPr>
          <a:lstStyle/>
          <a:p>
            <a:pPr algn="ctr" eaLnBrk="1" fontAlgn="auto" hangingPunct="1">
              <a:spcBef>
                <a:spcPts val="0"/>
              </a:spcBef>
              <a:spcAft>
                <a:spcPts val="0"/>
              </a:spcAft>
              <a:defRPr/>
            </a:pPr>
            <a:r>
              <a:rPr lang="it-IT" sz="2200" b="1" cap="small" dirty="0">
                <a:solidFill>
                  <a:schemeClr val="bg1"/>
                </a:solidFill>
                <a:latin typeface="Helvetica" charset="0"/>
                <a:ea typeface="Helvetica" charset="0"/>
                <a:cs typeface="Helvetica" charset="0"/>
              </a:rPr>
              <a:t>Crimine</a:t>
            </a:r>
          </a:p>
        </p:txBody>
      </p:sp>
      <p:sp>
        <p:nvSpPr>
          <p:cNvPr id="8" name="CasellaDiTesto 7">
            <a:extLst>
              <a:ext uri="{FF2B5EF4-FFF2-40B4-BE49-F238E27FC236}">
                <a16:creationId xmlns:a16="http://schemas.microsoft.com/office/drawing/2014/main" id="{514570B3-B449-49C2-95FC-6614B0752EFA}"/>
              </a:ext>
            </a:extLst>
          </p:cNvPr>
          <p:cNvSpPr txBox="1"/>
          <p:nvPr/>
        </p:nvSpPr>
        <p:spPr>
          <a:xfrm>
            <a:off x="5263037" y="2895007"/>
            <a:ext cx="2414588" cy="923330"/>
          </a:xfrm>
          <a:prstGeom prst="rect">
            <a:avLst/>
          </a:prstGeom>
          <a:noFill/>
        </p:spPr>
        <p:txBody>
          <a:bodyPr wrap="square">
            <a:spAutoFit/>
          </a:bodyPr>
          <a:lstStyle/>
          <a:p>
            <a:pPr algn="ctr" eaLnBrk="1" fontAlgn="auto" hangingPunct="1">
              <a:spcBef>
                <a:spcPts val="0"/>
              </a:spcBef>
              <a:spcAft>
                <a:spcPts val="0"/>
              </a:spcAft>
              <a:defRPr/>
            </a:pPr>
            <a:r>
              <a:rPr lang="it-IT" b="1" cap="small" dirty="0">
                <a:solidFill>
                  <a:srgbClr val="FFFF00"/>
                </a:solidFill>
                <a:latin typeface="Helvetica" charset="0"/>
                <a:ea typeface="Helvetica" charset="0"/>
                <a:cs typeface="Helvetica" charset="0"/>
              </a:rPr>
              <a:t>Assenza di un Controllore Capace</a:t>
            </a:r>
          </a:p>
        </p:txBody>
      </p:sp>
      <p:sp>
        <p:nvSpPr>
          <p:cNvPr id="9" name="CasellaDiTesto 8">
            <a:extLst>
              <a:ext uri="{FF2B5EF4-FFF2-40B4-BE49-F238E27FC236}">
                <a16:creationId xmlns:a16="http://schemas.microsoft.com/office/drawing/2014/main" id="{0698EB4C-4FCB-4A13-AF6F-00ADAB10BCAC}"/>
              </a:ext>
            </a:extLst>
          </p:cNvPr>
          <p:cNvSpPr txBox="1"/>
          <p:nvPr/>
        </p:nvSpPr>
        <p:spPr>
          <a:xfrm>
            <a:off x="1034590" y="3038843"/>
            <a:ext cx="2413000" cy="646331"/>
          </a:xfrm>
          <a:prstGeom prst="rect">
            <a:avLst/>
          </a:prstGeom>
          <a:noFill/>
        </p:spPr>
        <p:txBody>
          <a:bodyPr>
            <a:spAutoFit/>
          </a:bodyPr>
          <a:lstStyle/>
          <a:p>
            <a:pPr algn="ctr" eaLnBrk="1" fontAlgn="auto" hangingPunct="1">
              <a:spcBef>
                <a:spcPts val="0"/>
              </a:spcBef>
              <a:spcAft>
                <a:spcPts val="0"/>
              </a:spcAft>
              <a:defRPr/>
            </a:pPr>
            <a:r>
              <a:rPr lang="it-IT" b="1" cap="small" dirty="0">
                <a:solidFill>
                  <a:srgbClr val="FFFF00"/>
                </a:solidFill>
                <a:latin typeface="Helvetica" charset="0"/>
                <a:ea typeface="Helvetica" charset="0"/>
                <a:cs typeface="Helvetica" charset="0"/>
              </a:rPr>
              <a:t>Bersaglio Disponibile</a:t>
            </a:r>
          </a:p>
        </p:txBody>
      </p:sp>
      <p:sp>
        <p:nvSpPr>
          <p:cNvPr id="10" name="CasellaDiTesto 9">
            <a:extLst>
              <a:ext uri="{FF2B5EF4-FFF2-40B4-BE49-F238E27FC236}">
                <a16:creationId xmlns:a16="http://schemas.microsoft.com/office/drawing/2014/main" id="{66DF06F7-5059-4218-8515-9060CD9F5156}"/>
              </a:ext>
            </a:extLst>
          </p:cNvPr>
          <p:cNvSpPr txBox="1"/>
          <p:nvPr/>
        </p:nvSpPr>
        <p:spPr>
          <a:xfrm>
            <a:off x="3174585" y="1436903"/>
            <a:ext cx="2413000" cy="646331"/>
          </a:xfrm>
          <a:prstGeom prst="rect">
            <a:avLst/>
          </a:prstGeom>
          <a:noFill/>
        </p:spPr>
        <p:txBody>
          <a:bodyPr>
            <a:spAutoFit/>
          </a:bodyPr>
          <a:lstStyle/>
          <a:p>
            <a:pPr algn="ctr" eaLnBrk="1" fontAlgn="auto" hangingPunct="1">
              <a:spcBef>
                <a:spcPts val="0"/>
              </a:spcBef>
              <a:spcAft>
                <a:spcPts val="0"/>
              </a:spcAft>
              <a:defRPr/>
            </a:pPr>
            <a:r>
              <a:rPr lang="it-IT" b="1" cap="small" dirty="0">
                <a:latin typeface="Helvetica" charset="0"/>
                <a:ea typeface="Helvetica" charset="0"/>
                <a:cs typeface="Helvetica" charset="0"/>
              </a:rPr>
              <a:t>Potenziale Aggressore</a:t>
            </a:r>
          </a:p>
        </p:txBody>
      </p:sp>
      <p:sp>
        <p:nvSpPr>
          <p:cNvPr id="11" name="Rettangolo 10">
            <a:extLst>
              <a:ext uri="{FF2B5EF4-FFF2-40B4-BE49-F238E27FC236}">
                <a16:creationId xmlns:a16="http://schemas.microsoft.com/office/drawing/2014/main" id="{EA875BEE-EB22-4ABC-A6FB-BC6E1BC17576}"/>
              </a:ext>
            </a:extLst>
          </p:cNvPr>
          <p:cNvSpPr/>
          <p:nvPr/>
        </p:nvSpPr>
        <p:spPr>
          <a:xfrm>
            <a:off x="2570752" y="950294"/>
            <a:ext cx="3625011" cy="3649812"/>
          </a:xfrm>
          <a:prstGeom prst="rect">
            <a:avLst/>
          </a:prstGeom>
          <a:noFill/>
        </p:spPr>
        <p:txBody>
          <a:bodyPr spcFirstLastPara="1" wrap="none">
            <a:prstTxWarp prst="textArchUp">
              <a:avLst>
                <a:gd name="adj" fmla="val 13087497"/>
              </a:avLst>
            </a:prstTxWarp>
            <a:spAutoFit/>
          </a:bodyPr>
          <a:lstStyle/>
          <a:p>
            <a:pPr algn="ctr" eaLnBrk="1" fontAlgn="auto" hangingPunct="1">
              <a:spcBef>
                <a:spcPts val="0"/>
              </a:spcBef>
              <a:spcAft>
                <a:spcPts val="0"/>
              </a:spcAft>
              <a:defRPr/>
            </a:pPr>
            <a:r>
              <a:rPr lang="it-IT" sz="5400" b="1" dirty="0">
                <a:ln w="12700">
                  <a:solidFill>
                    <a:schemeClr val="tx2">
                      <a:satMod val="155000"/>
                    </a:schemeClr>
                  </a:solidFill>
                  <a:prstDash val="solid"/>
                </a:ln>
                <a:effectLst>
                  <a:outerShdw blurRad="41275" dist="20320" dir="1800000" algn="tl" rotWithShape="0">
                    <a:srgbClr val="000000">
                      <a:alpha val="40000"/>
                    </a:srgbClr>
                  </a:outerShdw>
                </a:effectLst>
                <a:latin typeface="+mn-lt"/>
              </a:rPr>
              <a:t>Se ne occupano le Forze dell’Ordine</a:t>
            </a:r>
          </a:p>
        </p:txBody>
      </p:sp>
      <p:pic>
        <p:nvPicPr>
          <p:cNvPr id="12" name="Immagine 18">
            <a:extLst>
              <a:ext uri="{FF2B5EF4-FFF2-40B4-BE49-F238E27FC236}">
                <a16:creationId xmlns:a16="http://schemas.microsoft.com/office/drawing/2014/main" id="{B4C66FB7-F6C6-4BDC-B4E9-EF7BBD318E2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40795" y="3239377"/>
            <a:ext cx="771869" cy="77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a:extLst>
              <a:ext uri="{FF2B5EF4-FFF2-40B4-BE49-F238E27FC236}">
                <a16:creationId xmlns:a16="http://schemas.microsoft.com/office/drawing/2014/main" id="{7560172C-08AC-4BF1-9D30-4908120A559C}"/>
              </a:ext>
            </a:extLst>
          </p:cNvPr>
          <p:cNvSpPr/>
          <p:nvPr/>
        </p:nvSpPr>
        <p:spPr>
          <a:xfrm>
            <a:off x="2485880" y="4501680"/>
            <a:ext cx="3868367" cy="523220"/>
          </a:xfrm>
          <a:prstGeom prst="rect">
            <a:avLst/>
          </a:prstGeom>
          <a:noFill/>
          <a:ln>
            <a:noFill/>
          </a:ln>
        </p:spPr>
        <p:txBody>
          <a:bodyPr wrap="none">
            <a:spAutoFit/>
          </a:bodyPr>
          <a:lstStyle/>
          <a:p>
            <a:pPr algn="ctr" eaLnBrk="1" fontAlgn="auto" hangingPunct="1">
              <a:spcBef>
                <a:spcPts val="0"/>
              </a:spcBef>
              <a:spcAft>
                <a:spcPts val="0"/>
              </a:spcAft>
              <a:defRPr/>
            </a:pPr>
            <a:r>
              <a:rPr lang="it-IT"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lt"/>
              </a:rPr>
              <a:t>Se ne occupa il </a:t>
            </a:r>
            <a:r>
              <a:rPr lang="it-IT" sz="28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lt"/>
              </a:rPr>
              <a:t>CdV</a:t>
            </a:r>
            <a:r>
              <a:rPr lang="it-IT"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lt"/>
              </a:rPr>
              <a:t>!</a:t>
            </a:r>
          </a:p>
        </p:txBody>
      </p:sp>
      <p:pic>
        <p:nvPicPr>
          <p:cNvPr id="14" name="Immagine 22">
            <a:extLst>
              <a:ext uri="{FF2B5EF4-FFF2-40B4-BE49-F238E27FC236}">
                <a16:creationId xmlns:a16="http://schemas.microsoft.com/office/drawing/2014/main" id="{4E9C29D7-EDCD-441C-B22B-4638A3EEA64B}"/>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rot="15145999">
            <a:off x="6182018" y="3947522"/>
            <a:ext cx="951158" cy="8753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5" name="Immagine 23">
            <a:extLst>
              <a:ext uri="{FF2B5EF4-FFF2-40B4-BE49-F238E27FC236}">
                <a16:creationId xmlns:a16="http://schemas.microsoft.com/office/drawing/2014/main" id="{5653FB22-9618-410D-8AF2-9B7D49CE2529}"/>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rot="6454001" flipH="1">
            <a:off x="1657289" y="3893319"/>
            <a:ext cx="951157" cy="875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25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par>
                          <p:cTn id="47" fill="hold">
                            <p:stCondLst>
                              <p:cond delay="500"/>
                            </p:stCondLst>
                            <p:childTnLst>
                              <p:par>
                                <p:cTn id="48" presetID="16" presetClass="entr" presetSubtype="21"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par>
                                <p:cTn id="51" presetID="16" presetClass="entr" presetSubtype="21"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par>
                          <p:cTn id="54" fill="hold">
                            <p:stCondLst>
                              <p:cond delay="1000"/>
                            </p:stCondLst>
                            <p:childTnLst>
                              <p:par>
                                <p:cTn id="55" presetID="26" presetClass="entr" presetSubtype="0"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80">
                                          <p:stCondLst>
                                            <p:cond delay="0"/>
                                          </p:stCondLst>
                                        </p:cTn>
                                        <p:tgtEl>
                                          <p:spTgt spid="12"/>
                                        </p:tgtEl>
                                      </p:cBhvr>
                                    </p:animEffect>
                                    <p:anim calcmode="lin" valueType="num">
                                      <p:cBhvr>
                                        <p:cTn id="5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3" dur="26">
                                          <p:stCondLst>
                                            <p:cond delay="650"/>
                                          </p:stCondLst>
                                        </p:cTn>
                                        <p:tgtEl>
                                          <p:spTgt spid="12"/>
                                        </p:tgtEl>
                                      </p:cBhvr>
                                      <p:to x="100000" y="60000"/>
                                    </p:animScale>
                                    <p:animScale>
                                      <p:cBhvr>
                                        <p:cTn id="64" dur="166" decel="50000">
                                          <p:stCondLst>
                                            <p:cond delay="676"/>
                                          </p:stCondLst>
                                        </p:cTn>
                                        <p:tgtEl>
                                          <p:spTgt spid="12"/>
                                        </p:tgtEl>
                                      </p:cBhvr>
                                      <p:to x="100000" y="100000"/>
                                    </p:animScale>
                                    <p:animScale>
                                      <p:cBhvr>
                                        <p:cTn id="65" dur="26">
                                          <p:stCondLst>
                                            <p:cond delay="1312"/>
                                          </p:stCondLst>
                                        </p:cTn>
                                        <p:tgtEl>
                                          <p:spTgt spid="12"/>
                                        </p:tgtEl>
                                      </p:cBhvr>
                                      <p:to x="100000" y="80000"/>
                                    </p:animScale>
                                    <p:animScale>
                                      <p:cBhvr>
                                        <p:cTn id="66" dur="166" decel="50000">
                                          <p:stCondLst>
                                            <p:cond delay="1338"/>
                                          </p:stCondLst>
                                        </p:cTn>
                                        <p:tgtEl>
                                          <p:spTgt spid="12"/>
                                        </p:tgtEl>
                                      </p:cBhvr>
                                      <p:to x="100000" y="100000"/>
                                    </p:animScale>
                                    <p:animScale>
                                      <p:cBhvr>
                                        <p:cTn id="67" dur="26">
                                          <p:stCondLst>
                                            <p:cond delay="1642"/>
                                          </p:stCondLst>
                                        </p:cTn>
                                        <p:tgtEl>
                                          <p:spTgt spid="12"/>
                                        </p:tgtEl>
                                      </p:cBhvr>
                                      <p:to x="100000" y="90000"/>
                                    </p:animScale>
                                    <p:animScale>
                                      <p:cBhvr>
                                        <p:cTn id="68" dur="166" decel="50000">
                                          <p:stCondLst>
                                            <p:cond delay="1668"/>
                                          </p:stCondLst>
                                        </p:cTn>
                                        <p:tgtEl>
                                          <p:spTgt spid="12"/>
                                        </p:tgtEl>
                                      </p:cBhvr>
                                      <p:to x="100000" y="100000"/>
                                    </p:animScale>
                                    <p:animScale>
                                      <p:cBhvr>
                                        <p:cTn id="69" dur="26">
                                          <p:stCondLst>
                                            <p:cond delay="1808"/>
                                          </p:stCondLst>
                                        </p:cTn>
                                        <p:tgtEl>
                                          <p:spTgt spid="12"/>
                                        </p:tgtEl>
                                      </p:cBhvr>
                                      <p:to x="100000" y="95000"/>
                                    </p:animScale>
                                    <p:animScale>
                                      <p:cBhvr>
                                        <p:cTn id="7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A707A27-6569-4309-B310-BDE11C9CAD6A}"/>
              </a:ext>
            </a:extLst>
          </p:cNvPr>
          <p:cNvSpPr>
            <a:spLocks noGrp="1"/>
          </p:cNvSpPr>
          <p:nvPr>
            <p:ph type="title"/>
          </p:nvPr>
        </p:nvSpPr>
        <p:spPr/>
        <p:txBody>
          <a:bodyPr/>
          <a:lstStyle/>
          <a:p>
            <a:r>
              <a:rPr lang="it-IT" dirty="0"/>
              <a:t>Il supporto del </a:t>
            </a:r>
            <a:r>
              <a:rPr lang="it-IT" dirty="0" err="1"/>
              <a:t>CdV</a:t>
            </a:r>
            <a:endParaRPr lang="it-IT" dirty="0"/>
          </a:p>
        </p:txBody>
      </p:sp>
      <p:sp>
        <p:nvSpPr>
          <p:cNvPr id="4" name="Ovale 3">
            <a:extLst>
              <a:ext uri="{FF2B5EF4-FFF2-40B4-BE49-F238E27FC236}">
                <a16:creationId xmlns:a16="http://schemas.microsoft.com/office/drawing/2014/main" id="{FE4E2EC3-4BB8-4622-AC89-32579E68220D}"/>
              </a:ext>
            </a:extLst>
          </p:cNvPr>
          <p:cNvSpPr>
            <a:spLocks/>
          </p:cNvSpPr>
          <p:nvPr/>
        </p:nvSpPr>
        <p:spPr>
          <a:xfrm>
            <a:off x="209103" y="1705814"/>
            <a:ext cx="4860000" cy="3276000"/>
          </a:xfrm>
          <a:prstGeom prst="ellipse">
            <a:avLst/>
          </a:prstGeom>
          <a:solidFill>
            <a:srgbClr val="C00000">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 name="Ovale 4">
            <a:extLst>
              <a:ext uri="{FF2B5EF4-FFF2-40B4-BE49-F238E27FC236}">
                <a16:creationId xmlns:a16="http://schemas.microsoft.com/office/drawing/2014/main" id="{E0A2512C-3E53-4703-BFF0-B110C38CC7DB}"/>
              </a:ext>
            </a:extLst>
          </p:cNvPr>
          <p:cNvSpPr>
            <a:spLocks/>
          </p:cNvSpPr>
          <p:nvPr/>
        </p:nvSpPr>
        <p:spPr>
          <a:xfrm>
            <a:off x="4065140" y="1705814"/>
            <a:ext cx="4860000" cy="3276000"/>
          </a:xfrm>
          <a:prstGeom prst="ellipse">
            <a:avLst/>
          </a:prstGeom>
          <a:solidFill>
            <a:srgbClr val="FFD579">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6" name="CasellaDiTesto 5">
            <a:extLst>
              <a:ext uri="{FF2B5EF4-FFF2-40B4-BE49-F238E27FC236}">
                <a16:creationId xmlns:a16="http://schemas.microsoft.com/office/drawing/2014/main" id="{6C16A519-FD9B-4F3F-8F23-A716308DBFAA}"/>
              </a:ext>
            </a:extLst>
          </p:cNvPr>
          <p:cNvSpPr txBox="1"/>
          <p:nvPr/>
        </p:nvSpPr>
        <p:spPr>
          <a:xfrm>
            <a:off x="4890499" y="2290169"/>
            <a:ext cx="3681451" cy="2543517"/>
          </a:xfrm>
          <a:prstGeom prst="rect">
            <a:avLst/>
          </a:prstGeom>
          <a:noFill/>
        </p:spPr>
        <p:txBody>
          <a:bodyPr wrap="square">
            <a:spAutoFit/>
          </a:bodyPr>
          <a:lstStyle/>
          <a:p>
            <a:pPr algn="ctr" eaLnBrk="1" fontAlgn="auto" hangingPunct="1">
              <a:lnSpc>
                <a:spcPts val="2600"/>
              </a:lnSpc>
              <a:spcBef>
                <a:spcPts val="600"/>
              </a:spcBef>
              <a:spcAft>
                <a:spcPts val="600"/>
              </a:spcAft>
              <a:defRPr/>
            </a:pPr>
            <a:r>
              <a:rPr lang="it-IT" sz="2000" b="1" cap="small" dirty="0">
                <a:solidFill>
                  <a:schemeClr val="bg1"/>
                </a:solidFill>
                <a:latin typeface="Helvetica" charset="0"/>
                <a:ea typeface="Helvetica" charset="0"/>
                <a:cs typeface="Helvetica" charset="0"/>
              </a:rPr>
              <a:t>Assenza di un Controllore Capace</a:t>
            </a:r>
          </a:p>
          <a:p>
            <a:pPr algn="ctr" eaLnBrk="1" fontAlgn="auto" hangingPunct="1">
              <a:lnSpc>
                <a:spcPts val="2600"/>
              </a:lnSpc>
              <a:spcBef>
                <a:spcPts val="600"/>
              </a:spcBef>
              <a:spcAft>
                <a:spcPts val="600"/>
              </a:spcAft>
              <a:defRPr/>
            </a:pPr>
            <a:r>
              <a:rPr lang="it-IT" sz="1600" dirty="0">
                <a:solidFill>
                  <a:schemeClr val="bg1"/>
                </a:solidFill>
                <a:latin typeface="Helvetica" charset="0"/>
                <a:ea typeface="Helvetica" charset="0"/>
                <a:cs typeface="Helvetica" charset="0"/>
              </a:rPr>
              <a:t>Favorendo la </a:t>
            </a:r>
            <a:r>
              <a:rPr lang="it-IT" sz="1600" u="sng" dirty="0">
                <a:solidFill>
                  <a:schemeClr val="bg1"/>
                </a:solidFill>
                <a:latin typeface="Helvetica" charset="0"/>
                <a:ea typeface="Helvetica" charset="0"/>
                <a:cs typeface="Helvetica" charset="0"/>
              </a:rPr>
              <a:t>collaborazione </a:t>
            </a:r>
            <a:br>
              <a:rPr lang="it-IT" sz="1600" u="sng" dirty="0">
                <a:solidFill>
                  <a:schemeClr val="bg1"/>
                </a:solidFill>
                <a:latin typeface="Helvetica" charset="0"/>
                <a:ea typeface="Helvetica" charset="0"/>
                <a:cs typeface="Helvetica" charset="0"/>
              </a:rPr>
            </a:br>
            <a:r>
              <a:rPr lang="it-IT" sz="1600" u="sng" dirty="0">
                <a:solidFill>
                  <a:schemeClr val="bg1"/>
                </a:solidFill>
                <a:latin typeface="Helvetica" charset="0"/>
                <a:ea typeface="Helvetica" charset="0"/>
                <a:cs typeface="Helvetica" charset="0"/>
              </a:rPr>
              <a:t>tra residenti</a:t>
            </a:r>
            <a:r>
              <a:rPr lang="it-IT" sz="1600" dirty="0">
                <a:solidFill>
                  <a:schemeClr val="bg1"/>
                </a:solidFill>
                <a:latin typeface="Helvetica" charset="0"/>
                <a:ea typeface="Helvetica" charset="0"/>
                <a:cs typeface="Helvetica" charset="0"/>
              </a:rPr>
              <a:t> per sorvegliare gli spazi privati e pubblici più prossimi e riportare eventuali criticità alle Forze dell’Ordine</a:t>
            </a:r>
          </a:p>
        </p:txBody>
      </p:sp>
      <p:sp>
        <p:nvSpPr>
          <p:cNvPr id="7" name="CasellaDiTesto 6">
            <a:extLst>
              <a:ext uri="{FF2B5EF4-FFF2-40B4-BE49-F238E27FC236}">
                <a16:creationId xmlns:a16="http://schemas.microsoft.com/office/drawing/2014/main" id="{79B9E839-3CE0-49CC-B6CC-64C39B2A8663}"/>
              </a:ext>
            </a:extLst>
          </p:cNvPr>
          <p:cNvSpPr txBox="1"/>
          <p:nvPr/>
        </p:nvSpPr>
        <p:spPr>
          <a:xfrm>
            <a:off x="383763" y="2273121"/>
            <a:ext cx="3559175" cy="2210092"/>
          </a:xfrm>
          <a:prstGeom prst="rect">
            <a:avLst/>
          </a:prstGeom>
          <a:noFill/>
        </p:spPr>
        <p:txBody>
          <a:bodyPr wrap="square">
            <a:spAutoFit/>
          </a:bodyPr>
          <a:lstStyle/>
          <a:p>
            <a:pPr algn="ctr" eaLnBrk="1" fontAlgn="auto" hangingPunct="1">
              <a:lnSpc>
                <a:spcPts val="2600"/>
              </a:lnSpc>
              <a:spcBef>
                <a:spcPts val="600"/>
              </a:spcBef>
              <a:spcAft>
                <a:spcPts val="600"/>
              </a:spcAft>
              <a:defRPr/>
            </a:pPr>
            <a:r>
              <a:rPr lang="it-IT" sz="2000" b="1" cap="small" dirty="0">
                <a:solidFill>
                  <a:srgbClr val="FFFF00"/>
                </a:solidFill>
                <a:latin typeface="Helvetica" charset="0"/>
                <a:ea typeface="Helvetica" charset="0"/>
                <a:cs typeface="Helvetica" charset="0"/>
              </a:rPr>
              <a:t>Bersaglio Disponibile</a:t>
            </a:r>
          </a:p>
          <a:p>
            <a:pPr algn="ctr" eaLnBrk="1" fontAlgn="auto" hangingPunct="1">
              <a:lnSpc>
                <a:spcPts val="2600"/>
              </a:lnSpc>
              <a:spcBef>
                <a:spcPts val="600"/>
              </a:spcBef>
              <a:spcAft>
                <a:spcPts val="600"/>
              </a:spcAft>
              <a:defRPr/>
            </a:pPr>
            <a:r>
              <a:rPr lang="it-IT" sz="1600" dirty="0">
                <a:solidFill>
                  <a:srgbClr val="FFFF00"/>
                </a:solidFill>
                <a:latin typeface="Helvetica" charset="0"/>
                <a:ea typeface="Helvetica" charset="0"/>
                <a:cs typeface="Helvetica" charset="0"/>
              </a:rPr>
              <a:t>Aiutando i residenti </a:t>
            </a:r>
            <a:br>
              <a:rPr lang="it-IT" sz="1600" dirty="0">
                <a:solidFill>
                  <a:srgbClr val="FFFF00"/>
                </a:solidFill>
                <a:latin typeface="Helvetica" charset="0"/>
                <a:ea typeface="Helvetica" charset="0"/>
                <a:cs typeface="Helvetica" charset="0"/>
              </a:rPr>
            </a:br>
            <a:r>
              <a:rPr lang="it-IT" sz="1600" dirty="0">
                <a:solidFill>
                  <a:srgbClr val="FFFF00"/>
                </a:solidFill>
                <a:latin typeface="Helvetica" charset="0"/>
                <a:ea typeface="Helvetica" charset="0"/>
                <a:cs typeface="Helvetica" charset="0"/>
              </a:rPr>
              <a:t>a </a:t>
            </a:r>
            <a:r>
              <a:rPr lang="it-IT" sz="1600" b="1" u="sng" cap="small" dirty="0">
                <a:solidFill>
                  <a:srgbClr val="FFFF00"/>
                </a:solidFill>
                <a:latin typeface="Helvetica" charset="0"/>
                <a:ea typeface="Helvetica" charset="0"/>
                <a:cs typeface="Helvetica" charset="0"/>
              </a:rPr>
              <a:t>individuare le vulnerabilità</a:t>
            </a:r>
            <a:r>
              <a:rPr lang="it-IT" sz="1600" b="1" cap="small" dirty="0">
                <a:solidFill>
                  <a:srgbClr val="FFFF00"/>
                </a:solidFill>
                <a:latin typeface="Helvetica" charset="0"/>
                <a:ea typeface="Helvetica" charset="0"/>
                <a:cs typeface="Helvetica" charset="0"/>
              </a:rPr>
              <a:t> </a:t>
            </a:r>
            <a:r>
              <a:rPr lang="it-IT" sz="1600" i="1" dirty="0">
                <a:solidFill>
                  <a:srgbClr val="FFFF00"/>
                </a:solidFill>
                <a:latin typeface="Helvetica" charset="0"/>
                <a:ea typeface="Helvetica" charset="0"/>
                <a:cs typeface="Helvetica" charset="0"/>
              </a:rPr>
              <a:t>ambientali</a:t>
            </a:r>
            <a:r>
              <a:rPr lang="it-IT" sz="1600" dirty="0">
                <a:solidFill>
                  <a:srgbClr val="FFFF00"/>
                </a:solidFill>
                <a:latin typeface="Helvetica" charset="0"/>
                <a:ea typeface="Helvetica" charset="0"/>
                <a:cs typeface="Helvetica" charset="0"/>
              </a:rPr>
              <a:t>, </a:t>
            </a:r>
            <a:r>
              <a:rPr lang="it-IT" sz="1600" i="1" dirty="0">
                <a:solidFill>
                  <a:srgbClr val="FFFF00"/>
                </a:solidFill>
                <a:latin typeface="Helvetica" charset="0"/>
                <a:ea typeface="Helvetica" charset="0"/>
                <a:cs typeface="Helvetica" charset="0"/>
              </a:rPr>
              <a:t>strutturali</a:t>
            </a:r>
            <a:r>
              <a:rPr lang="it-IT" sz="1600" dirty="0">
                <a:solidFill>
                  <a:srgbClr val="FFFF00"/>
                </a:solidFill>
                <a:latin typeface="Helvetica" charset="0"/>
                <a:ea typeface="Helvetica" charset="0"/>
                <a:cs typeface="Helvetica" charset="0"/>
              </a:rPr>
              <a:t> e </a:t>
            </a:r>
            <a:r>
              <a:rPr lang="it-IT" sz="1600" i="1" dirty="0">
                <a:solidFill>
                  <a:srgbClr val="FFFF00"/>
                </a:solidFill>
                <a:latin typeface="Helvetica" charset="0"/>
                <a:ea typeface="Helvetica" charset="0"/>
                <a:cs typeface="Helvetica" charset="0"/>
              </a:rPr>
              <a:t>comportamentali</a:t>
            </a:r>
            <a:r>
              <a:rPr lang="it-IT" sz="1600" dirty="0">
                <a:solidFill>
                  <a:srgbClr val="FFFF00"/>
                </a:solidFill>
                <a:latin typeface="Helvetica" charset="0"/>
                <a:ea typeface="Helvetica" charset="0"/>
                <a:cs typeface="Helvetica" charset="0"/>
              </a:rPr>
              <a:t> che rappresentano delle opportunità per i ladri</a:t>
            </a:r>
          </a:p>
        </p:txBody>
      </p:sp>
      <p:pic>
        <p:nvPicPr>
          <p:cNvPr id="8" name="Immagine 18">
            <a:extLst>
              <a:ext uri="{FF2B5EF4-FFF2-40B4-BE49-F238E27FC236}">
                <a16:creationId xmlns:a16="http://schemas.microsoft.com/office/drawing/2014/main" id="{764F1F5E-DB4E-495B-9EF6-729511EF50A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11029" y="1170646"/>
            <a:ext cx="1281363" cy="1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a:extLst>
              <a:ext uri="{FF2B5EF4-FFF2-40B4-BE49-F238E27FC236}">
                <a16:creationId xmlns:a16="http://schemas.microsoft.com/office/drawing/2014/main" id="{FA9BF85B-9E3F-469E-8DEC-DC76BC54C3C6}"/>
              </a:ext>
            </a:extLst>
          </p:cNvPr>
          <p:cNvSpPr/>
          <p:nvPr/>
        </p:nvSpPr>
        <p:spPr>
          <a:xfrm>
            <a:off x="3069627" y="953369"/>
            <a:ext cx="2981854" cy="3187118"/>
          </a:xfrm>
          <a:prstGeom prst="rect">
            <a:avLst/>
          </a:prstGeom>
          <a:noFill/>
        </p:spPr>
        <p:txBody>
          <a:bodyPr spcFirstLastPara="1" wrap="none">
            <a:prstTxWarp prst="textArchUp">
              <a:avLst>
                <a:gd name="adj" fmla="val 11335310"/>
              </a:avLst>
            </a:prstTxWarp>
            <a:spAutoFit/>
          </a:bodyPr>
          <a:lstStyle/>
          <a:p>
            <a:pPr algn="ctr" eaLnBrk="1" fontAlgn="auto" hangingPunct="1">
              <a:spcBef>
                <a:spcPts val="0"/>
              </a:spcBef>
              <a:spcAft>
                <a:spcPts val="0"/>
              </a:spcAft>
              <a:defRPr/>
            </a:pPr>
            <a:r>
              <a:rPr lang="it-IT"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lt"/>
              </a:rPr>
              <a:t>Se ne occupa il </a:t>
            </a:r>
            <a:r>
              <a:rPr lang="it-IT" sz="24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lt"/>
              </a:rPr>
              <a:t>CdV</a:t>
            </a:r>
            <a:r>
              <a:rPr lang="it-IT"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lt"/>
              </a:rPr>
              <a:t>!</a:t>
            </a:r>
          </a:p>
        </p:txBody>
      </p:sp>
      <p:sp>
        <p:nvSpPr>
          <p:cNvPr id="9" name="Rettangolo 8">
            <a:extLst>
              <a:ext uri="{FF2B5EF4-FFF2-40B4-BE49-F238E27FC236}">
                <a16:creationId xmlns:a16="http://schemas.microsoft.com/office/drawing/2014/main" id="{59C718A2-5485-4FAD-A204-B48BEFCBF4E2}"/>
              </a:ext>
            </a:extLst>
          </p:cNvPr>
          <p:cNvSpPr/>
          <p:nvPr/>
        </p:nvSpPr>
        <p:spPr>
          <a:xfrm>
            <a:off x="3696360" y="3071974"/>
            <a:ext cx="1746488" cy="400110"/>
          </a:xfrm>
          <a:prstGeom prst="rect">
            <a:avLst/>
          </a:prstGeom>
          <a:noFill/>
          <a:effectLst>
            <a:softEdge rad="0"/>
          </a:effectLst>
        </p:spPr>
        <p:txBody>
          <a:bodyPr>
            <a:spAutoFit/>
          </a:bodyPr>
          <a:lstStyle/>
          <a:p>
            <a:pPr algn="ctr" eaLnBrk="1" fontAlgn="auto" hangingPunct="1">
              <a:spcBef>
                <a:spcPts val="0"/>
              </a:spcBef>
              <a:spcAft>
                <a:spcPts val="0"/>
              </a:spcAft>
              <a:defRPr/>
            </a:pPr>
            <a:r>
              <a:rPr lang="it-IT" sz="2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lt"/>
              </a:rPr>
              <a:t>COME?</a:t>
            </a:r>
          </a:p>
        </p:txBody>
      </p:sp>
    </p:spTree>
    <p:extLst>
      <p:ext uri="{BB962C8B-B14F-4D97-AF65-F5344CB8AC3E}">
        <p14:creationId xmlns:p14="http://schemas.microsoft.com/office/powerpoint/2010/main" val="339799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1500"/>
                            </p:stCondLst>
                            <p:childTnLst>
                              <p:par>
                                <p:cTn id="21" presetID="3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barn(inVertical)">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barn(inVertical)">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barn(inVertical)">
                                      <p:cBhvr>
                                        <p:cTn id="41" dur="500"/>
                                        <p:tgtEl>
                                          <p:spTgt spid="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barn(inVertical)">
                                      <p:cBhvr>
                                        <p:cTn id="4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p:bldP spid="7" grpId="0" build="p"/>
      <p:bldP spid="10"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7.4"/>
</p:tagLst>
</file>

<file path=ppt/tags/tag2.xml><?xml version="1.0" encoding="utf-8"?>
<p:tagLst xmlns:a="http://schemas.openxmlformats.org/drawingml/2006/main" xmlns:r="http://schemas.openxmlformats.org/officeDocument/2006/relationships" xmlns:p="http://schemas.openxmlformats.org/presentationml/2006/main">
  <p:tag name="TIMING" val="|3.5"/>
</p:tagLst>
</file>

<file path=ppt/tags/tag3.xml><?xml version="1.0" encoding="utf-8"?>
<p:tagLst xmlns:a="http://schemas.openxmlformats.org/drawingml/2006/main" xmlns:r="http://schemas.openxmlformats.org/officeDocument/2006/relationships" xmlns:p="http://schemas.openxmlformats.org/presentationml/2006/main">
  <p:tag name="TIMING" val="|3.5"/>
</p:tagLst>
</file>

<file path=ppt/tags/tag4.xml><?xml version="1.0" encoding="utf-8"?>
<p:tagLst xmlns:a="http://schemas.openxmlformats.org/drawingml/2006/main" xmlns:r="http://schemas.openxmlformats.org/officeDocument/2006/relationships" xmlns:p="http://schemas.openxmlformats.org/presentationml/2006/main">
  <p:tag name="TIMING" val="|3.2"/>
</p:tagLst>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OVER">
  <a:themeElements>
    <a:clrScheme name="MARELLI">
      <a:dk1>
        <a:srgbClr val="000000"/>
      </a:dk1>
      <a:lt1>
        <a:srgbClr val="FFFFFF"/>
      </a:lt1>
      <a:dk2>
        <a:srgbClr val="000000"/>
      </a:dk2>
      <a:lt2>
        <a:srgbClr val="FFFFFF"/>
      </a:lt2>
      <a:accent1>
        <a:srgbClr val="002755"/>
      </a:accent1>
      <a:accent2>
        <a:srgbClr val="009ADF"/>
      </a:accent2>
      <a:accent3>
        <a:srgbClr val="323E48"/>
      </a:accent3>
      <a:accent4>
        <a:srgbClr val="B6C0C6"/>
      </a:accent4>
      <a:accent5>
        <a:srgbClr val="FFA400"/>
      </a:accent5>
      <a:accent6>
        <a:srgbClr val="68C3C8"/>
      </a:accent6>
      <a:hlink>
        <a:srgbClr val="009ADF"/>
      </a:hlink>
      <a:folHlink>
        <a:srgbClr val="002755"/>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one">
  <a:themeElements>
    <a:clrScheme name="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spDef>
      <a:spPr>
        <a:noFill/>
        <a:ln w="952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16124</TotalTime>
  <Words>2205</Words>
  <Application>Microsoft Office PowerPoint</Application>
  <PresentationFormat>Presentazione su schermo (16:9)</PresentationFormat>
  <Paragraphs>227</Paragraphs>
  <Slides>42</Slides>
  <Notes>1</Notes>
  <HiddenSlides>0</HiddenSlides>
  <MMClips>0</MMClips>
  <ScaleCrop>false</ScaleCrop>
  <HeadingPairs>
    <vt:vector size="8" baseType="variant">
      <vt:variant>
        <vt:lpstr>Caratteri utilizzati</vt:lpstr>
      </vt:variant>
      <vt:variant>
        <vt:i4>12</vt:i4>
      </vt:variant>
      <vt:variant>
        <vt:lpstr>Tema</vt:lpstr>
      </vt:variant>
      <vt:variant>
        <vt:i4>3</vt:i4>
      </vt:variant>
      <vt:variant>
        <vt:lpstr>Titoli diapositive</vt:lpstr>
      </vt:variant>
      <vt:variant>
        <vt:i4>42</vt:i4>
      </vt:variant>
      <vt:variant>
        <vt:lpstr>Presentazioni personalizzate</vt:lpstr>
      </vt:variant>
      <vt:variant>
        <vt:i4>1</vt:i4>
      </vt:variant>
    </vt:vector>
  </HeadingPairs>
  <TitlesOfParts>
    <vt:vector size="58" baseType="lpstr">
      <vt:lpstr>Arial</vt:lpstr>
      <vt:lpstr>Arial Rounded MT Bold</vt:lpstr>
      <vt:lpstr>Calibri</vt:lpstr>
      <vt:lpstr>Calibri Light</vt:lpstr>
      <vt:lpstr>Century Gothic</vt:lpstr>
      <vt:lpstr>Corbel</vt:lpstr>
      <vt:lpstr>Helvetica</vt:lpstr>
      <vt:lpstr>Noto Sans Regular</vt:lpstr>
      <vt:lpstr>Noto Sans SemiBold</vt:lpstr>
      <vt:lpstr>Tahoma</vt:lpstr>
      <vt:lpstr>Wingdings</vt:lpstr>
      <vt:lpstr>Wingdings 3</vt:lpstr>
      <vt:lpstr>COVER</vt:lpstr>
      <vt:lpstr>Ione</vt:lpstr>
      <vt:lpstr>Personalizza struttura</vt:lpstr>
      <vt:lpstr>Associazione Controllo del Vicinato - ACdV</vt:lpstr>
      <vt:lpstr>ACdV: origini e diffusione</vt:lpstr>
      <vt:lpstr>ACdV in Italia</vt:lpstr>
      <vt:lpstr>Che cos’è il Controllo del Vicinato ?</vt:lpstr>
      <vt:lpstr>Cosa NON è il Controllo del Vicinato </vt:lpstr>
      <vt:lpstr>I modelli teorici di riferimento</vt:lpstr>
      <vt:lpstr>Teoria delle finestre rotte</vt:lpstr>
      <vt:lpstr>Teoria delle attività routinarie</vt:lpstr>
      <vt:lpstr>Il supporto del CdV</vt:lpstr>
      <vt:lpstr>Vulnerabilità Comportamentali</vt:lpstr>
      <vt:lpstr>Vulnerabilità Strutturali </vt:lpstr>
      <vt:lpstr>Vulnerabilità Ambientali </vt:lpstr>
      <vt:lpstr>Vulnerabilità di Status </vt:lpstr>
      <vt:lpstr>Vulnerabilità Temporanee</vt:lpstr>
      <vt:lpstr>Sorveglianza Organizzata</vt:lpstr>
      <vt:lpstr>Sorveglianza Elettronica</vt:lpstr>
      <vt:lpstr>Sorveglianza Spontanea</vt:lpstr>
      <vt:lpstr>I tempi e i luoghi</vt:lpstr>
      <vt:lpstr>Casistiche</vt:lpstr>
      <vt:lpstr>Casistiche</vt:lpstr>
      <vt:lpstr>Casistiche</vt:lpstr>
      <vt:lpstr>Casistiche</vt:lpstr>
      <vt:lpstr>I tempi del ladro</vt:lpstr>
      <vt:lpstr>In sintesi:</vt:lpstr>
      <vt:lpstr>I vantaggi di una risposta razionale:</vt:lpstr>
      <vt:lpstr>Il risvolto sociale</vt:lpstr>
      <vt:lpstr>Come si costituisce un gruppo</vt:lpstr>
      <vt:lpstr>Collaborazione con le FF.OO.</vt:lpstr>
      <vt:lpstr>Il Referente di zona ACdV</vt:lpstr>
      <vt:lpstr>Il Coordinatore di gruppo CdV</vt:lpstr>
      <vt:lpstr>L’utilizzo della tecnologia </vt:lpstr>
      <vt:lpstr>Come comunicare le segnalazioni del gruppo su WhatsApp  </vt:lpstr>
      <vt:lpstr>Come comunicare le segnalazioni del gruppo su WhatsApp</vt:lpstr>
      <vt:lpstr>Come comunicare le segnalazioni del gruppo su WhatsApp</vt:lpstr>
      <vt:lpstr>Semplici accorgimenti per prevenire furti nella propria abitazione:  </vt:lpstr>
      <vt:lpstr>Semplici accorgimenti per prevenire furti nella propria abitazione: </vt:lpstr>
      <vt:lpstr>Semplici accorgimenti per prevenire furti nella propria abitazione: </vt:lpstr>
      <vt:lpstr>Non restiamo indifferenti quando:</vt:lpstr>
      <vt:lpstr>Come fare per aderire al progetto       Controllo del Vicinato nel tuo Comune? </vt:lpstr>
      <vt:lpstr>… e se hai bisogno di assistenza</vt:lpstr>
      <vt:lpstr>Canali di comunicazione dell’ACdV</vt:lpstr>
      <vt:lpstr>Presentazione standard di PowerPoint</vt:lpstr>
      <vt:lpstr>Presentazione personalizzata 1</vt:lpstr>
    </vt:vector>
  </TitlesOfParts>
  <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Associazione Controllo del Vicinato - ACdV</dc:title>
  <dc:subject/>
  <cp:keywords/>
  <dc:description/>
  <cp:lastModifiedBy>Zucca Mauro (M)</cp:lastModifiedBy>
  <cp:revision>21</cp:revision>
  <dcterms:created xsi:type="dcterms:W3CDTF">2015-09-16T21:20:32Z</dcterms:created>
  <dcterms:modified xsi:type="dcterms:W3CDTF">2020-11-02T20:51:15Z</dcterms:modified>
  <cp:category/>
</cp:coreProperties>
</file>